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1" r:id="rId3"/>
    <p:sldId id="258" r:id="rId4"/>
    <p:sldId id="263" r:id="rId5"/>
    <p:sldId id="259" r:id="rId6"/>
    <p:sldId id="262" r:id="rId7"/>
    <p:sldId id="264" r:id="rId8"/>
    <p:sldId id="285" r:id="rId9"/>
    <p:sldId id="268" r:id="rId10"/>
    <p:sldId id="265" r:id="rId11"/>
    <p:sldId id="267" r:id="rId12"/>
    <p:sldId id="260" r:id="rId13"/>
    <p:sldId id="282" r:id="rId14"/>
    <p:sldId id="283" r:id="rId15"/>
    <p:sldId id="266" r:id="rId16"/>
    <p:sldId id="269" r:id="rId17"/>
    <p:sldId id="270" r:id="rId18"/>
    <p:sldId id="271" r:id="rId19"/>
    <p:sldId id="273" r:id="rId20"/>
    <p:sldId id="277" r:id="rId21"/>
    <p:sldId id="278" r:id="rId22"/>
    <p:sldId id="279" r:id="rId23"/>
    <p:sldId id="281" r:id="rId24"/>
    <p:sldId id="274" r:id="rId25"/>
    <p:sldId id="275" r:id="rId26"/>
    <p:sldId id="276" r:id="rId27"/>
    <p:sldId id="280" r:id="rId28"/>
    <p:sldId id="291" r:id="rId29"/>
    <p:sldId id="292" r:id="rId30"/>
    <p:sldId id="293" r:id="rId31"/>
    <p:sldId id="295" r:id="rId32"/>
    <p:sldId id="296" r:id="rId33"/>
    <p:sldId id="294" r:id="rId34"/>
    <p:sldId id="298" r:id="rId35"/>
    <p:sldId id="299" r:id="rId36"/>
    <p:sldId id="286" r:id="rId37"/>
    <p:sldId id="287" r:id="rId38"/>
    <p:sldId id="289" r:id="rId39"/>
    <p:sldId id="290" r:id="rId40"/>
    <p:sldId id="272" r:id="rId41"/>
    <p:sldId id="29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4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34053D1-EDFC-46FF-839E-0F41AE82C274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F78A70C-8048-4261-A733-D26106D48A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Lucida Handwriting" pitchFamily="66" charset="0"/>
              </a:rPr>
              <a:t>Fluid  and  Electrolyte   in Neonates </a:t>
            </a:r>
            <a:br>
              <a:rPr lang="en-US" b="1" u="sng" dirty="0">
                <a:latin typeface="Lucida Handwriting" pitchFamily="66" charset="0"/>
              </a:rPr>
            </a:br>
            <a:r>
              <a:rPr lang="en-US" b="1" u="sng" dirty="0">
                <a:latin typeface="Lucida Handwriting" pitchFamily="66" charset="0"/>
              </a:rPr>
              <a:t/>
            </a:r>
            <a:br>
              <a:rPr lang="en-US" b="1" u="sng" dirty="0">
                <a:latin typeface="Lucida Handwriting" pitchFamily="66" charset="0"/>
              </a:rPr>
            </a:br>
            <a:r>
              <a:rPr lang="en-US" b="1" u="sng" dirty="0">
                <a:latin typeface="Lucida Handwriting" pitchFamily="66" charset="0"/>
              </a:rPr>
              <a:t/>
            </a:r>
            <a:br>
              <a:rPr lang="en-US" b="1" u="sng" dirty="0">
                <a:latin typeface="Lucida Handwriting" pitchFamily="66" charset="0"/>
              </a:rPr>
            </a:br>
            <a:r>
              <a:rPr lang="en-US" b="1" u="sng" dirty="0">
                <a:latin typeface="Lucida Handwriting" pitchFamily="66" charset="0"/>
              </a:rPr>
              <a:t/>
            </a:r>
            <a:br>
              <a:rPr lang="en-US" b="1" u="sng" dirty="0">
                <a:latin typeface="Lucida Handwriting" pitchFamily="66" charset="0"/>
              </a:rPr>
            </a:br>
            <a:endParaRPr lang="en-US" b="1" u="sng" dirty="0">
              <a:latin typeface="Lucida Handwriting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           </a:t>
            </a:r>
          </a:p>
          <a:p>
            <a:pPr algn="ctr">
              <a:buNone/>
            </a:pPr>
            <a:r>
              <a:rPr lang="en-US" dirty="0"/>
              <a:t>        </a:t>
            </a:r>
            <a:r>
              <a:rPr lang="en-US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?   Why is this Important</a:t>
            </a:r>
          </a:p>
          <a:p>
            <a:pPr>
              <a:buNone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Neonatal physiology is different </a:t>
            </a:r>
          </a:p>
          <a:p>
            <a:pPr>
              <a:buNone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Fluid management is not uniform </a:t>
            </a:r>
          </a:p>
          <a:p>
            <a:pPr algn="ctr">
              <a:buNone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Serious morbidity can result  from wrong fluids </a:t>
            </a:r>
          </a:p>
          <a:p>
            <a:pPr>
              <a:buNone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 Organ systems are ill equipped to handle      blunders ! </a:t>
            </a:r>
          </a:p>
          <a:p>
            <a:pPr>
              <a:buNone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 Fluids must be “ Tailor made “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b="1" u="sng" dirty="0">
                <a:latin typeface="Lucida Handwriting" pitchFamily="66" charset="0"/>
              </a:rPr>
              <a:t>How  is  it  Different  </a:t>
            </a:r>
            <a:r>
              <a:rPr lang="en-US" sz="3600" b="1" u="sng" dirty="0">
                <a:latin typeface="Lucida Handwriting" pitchFamily="66" charset="0"/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                       </a:t>
            </a:r>
            <a:r>
              <a:rPr lang="en-US" b="1" u="sng" dirty="0"/>
              <a:t>T B W                 E C F               I C F </a:t>
            </a:r>
          </a:p>
          <a:p>
            <a:endParaRPr lang="en-US" dirty="0"/>
          </a:p>
          <a:p>
            <a:r>
              <a:rPr lang="en-US" dirty="0"/>
              <a:t>Adult              60%                     20%               40 %</a:t>
            </a:r>
          </a:p>
          <a:p>
            <a:endParaRPr lang="en-US" dirty="0"/>
          </a:p>
          <a:p>
            <a:r>
              <a:rPr lang="en-US" dirty="0"/>
              <a:t>Term                75%                     40%                35%</a:t>
            </a:r>
          </a:p>
          <a:p>
            <a:endParaRPr lang="en-US" dirty="0"/>
          </a:p>
          <a:p>
            <a:r>
              <a:rPr lang="en-US" dirty="0"/>
              <a:t>Preterm        80-90%                60%               30%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  <a:r>
              <a:rPr lang="en-US" b="1" u="sng" dirty="0">
                <a:latin typeface="Lucida Handwriting" pitchFamily="66" charset="0"/>
              </a:rPr>
              <a:t>Fluid   compartments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 B W   </a:t>
            </a:r>
            <a:r>
              <a:rPr lang="en-US" dirty="0"/>
              <a:t>=     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E C F   +    I C F </a:t>
            </a:r>
          </a:p>
          <a:p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E C F   =  Intravascular + Interstitial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u="sng" dirty="0">
                <a:latin typeface="Lucida Handwriting" pitchFamily="66" charset="0"/>
              </a:rPr>
              <a:t>Organs   Regulating   Fluid balances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u="sng" dirty="0"/>
              <a:t>Cardio- Vascular system </a:t>
            </a:r>
          </a:p>
          <a:p>
            <a:pPr>
              <a:buNone/>
            </a:pPr>
            <a:r>
              <a:rPr lang="en-US" b="1" dirty="0"/>
              <a:t>    1.        Immature Myocardium – </a:t>
            </a:r>
          </a:p>
          <a:p>
            <a:pPr>
              <a:buNone/>
            </a:pPr>
            <a:r>
              <a:rPr lang="en-US" b="1" dirty="0"/>
              <a:t>                 </a:t>
            </a:r>
            <a:r>
              <a:rPr lang="en-US" b="1" dirty="0">
                <a:latin typeface="Times New Roman"/>
                <a:cs typeface="Times New Roman"/>
              </a:rPr>
              <a:t>↓  contractile elements</a:t>
            </a:r>
          </a:p>
          <a:p>
            <a:pPr>
              <a:buNone/>
            </a:pPr>
            <a:r>
              <a:rPr lang="en-US" b="1" dirty="0">
                <a:latin typeface="Times New Roman"/>
                <a:cs typeface="Times New Roman"/>
              </a:rPr>
              <a:t>       Unable to respond to volume overload </a:t>
            </a:r>
          </a:p>
          <a:p>
            <a:pPr>
              <a:buNone/>
            </a:pPr>
            <a:r>
              <a:rPr lang="en-US" b="1" dirty="0">
                <a:latin typeface="Times New Roman"/>
                <a:cs typeface="Times New Roman"/>
              </a:rPr>
              <a:t>    </a:t>
            </a:r>
          </a:p>
          <a:p>
            <a:pPr>
              <a:buNone/>
            </a:pPr>
            <a:r>
              <a:rPr lang="en-US" b="1" dirty="0">
                <a:latin typeface="Times New Roman"/>
                <a:cs typeface="Times New Roman"/>
              </a:rPr>
              <a:t>    2.     Poor capillary integrity </a:t>
            </a:r>
          </a:p>
          <a:p>
            <a:pPr>
              <a:buNone/>
            </a:pPr>
            <a:r>
              <a:rPr lang="en-US" b="1" dirty="0">
                <a:latin typeface="Times New Roman"/>
                <a:cs typeface="Times New Roman"/>
              </a:rPr>
              <a:t>                Intravascular volume depletion 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b="1" u="sng" dirty="0">
                <a:latin typeface="Lucida Handwriting" pitchFamily="66" charset="0"/>
              </a:rPr>
              <a:t>Renal 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Only 25% functional ability at birth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Poor diluting and concentrating ability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↑ Intra vascular volume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→ edema </a:t>
            </a:r>
          </a:p>
          <a:p>
            <a:endParaRPr lang="en-US" sz="3200" dirty="0">
              <a:latin typeface="Times New Roman"/>
              <a:ea typeface="Tahoma" pitchFamily="34" charset="0"/>
              <a:cs typeface="Times New Roman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Tubular immaturity -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polyuria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  <a:r>
              <a:rPr lang="en-US" b="1" u="sng" dirty="0">
                <a:latin typeface="Lucida Handwriting" pitchFamily="66" charset="0"/>
              </a:rPr>
              <a:t>Renal system – </a:t>
            </a:r>
            <a:r>
              <a:rPr lang="en-US" b="1" u="sng" dirty="0" err="1">
                <a:latin typeface="Lucida Handwriting" pitchFamily="66" charset="0"/>
              </a:rPr>
              <a:t>contd</a:t>
            </a:r>
            <a:r>
              <a:rPr lang="en-US" b="1" u="sng" dirty="0">
                <a:latin typeface="Lucida Handwriting" pitchFamily="66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Preterm &lt;30wks  - 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Natriuresis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hyponatremia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Concentrating  ability  improves  from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    30 wks  onwards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3600" b="1" u="sng" dirty="0">
                <a:latin typeface="Lucida Handwriting" pitchFamily="66" charset="0"/>
              </a:rPr>
              <a:t>Skin</a:t>
            </a:r>
            <a:r>
              <a:rPr lang="en-US" dirty="0"/>
              <a:t> </a:t>
            </a:r>
            <a:r>
              <a:rPr lang="en-US" u="sng" dirty="0">
                <a:latin typeface="Lucida Handwriting" pitchFamily="66" charset="0"/>
              </a:rPr>
              <a:t>in  a  preterm  baby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215AFD6-E83C-4F44-9441-678838583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2127250"/>
            <a:ext cx="7772400" cy="3886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5397FAB-37A5-4E2D-907D-D27FA1118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3600" b="1" u="sng" dirty="0">
                <a:latin typeface="Lucida Handwriting" pitchFamily="66" charset="0"/>
              </a:rPr>
              <a:t>Insensible  Water  Loss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70%  I W L  =  Skin </a:t>
            </a:r>
          </a:p>
          <a:p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30% I W L  =  </a:t>
            </a:r>
            <a:r>
              <a:rPr lang="en-US" sz="3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Resp</a:t>
            </a:r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Tract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u="sng" dirty="0">
                <a:latin typeface="Lucida Handwriting" pitchFamily="66" charset="0"/>
              </a:rPr>
              <a:t>Insensible   Water   Loss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&lt; 1000 </a:t>
            </a:r>
            <a:r>
              <a:rPr lang="en-US" sz="3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gms</a:t>
            </a:r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 -  100ml/kg/day </a:t>
            </a:r>
          </a:p>
          <a:p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1000-1500gms  –  60ml/kg/day</a:t>
            </a:r>
          </a:p>
          <a:p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&gt;1500 </a:t>
            </a:r>
            <a:r>
              <a:rPr lang="en-US" sz="3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gms</a:t>
            </a:r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-- 20ml/kg/day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Handwriting" pitchFamily="66" charset="0"/>
              </a:rPr>
              <a:t> </a:t>
            </a:r>
            <a:r>
              <a:rPr lang="en-US" dirty="0" err="1">
                <a:latin typeface="Lucida Handwriting" pitchFamily="66" charset="0"/>
              </a:rPr>
              <a:t>Premie</a:t>
            </a:r>
            <a:r>
              <a:rPr lang="en-US" dirty="0">
                <a:latin typeface="Lucida Handwriting" pitchFamily="66" charset="0"/>
              </a:rPr>
              <a:t>   with   </a:t>
            </a:r>
            <a:r>
              <a:rPr lang="en-US" b="1" u="sng" dirty="0">
                <a:latin typeface="Lucida Handwriting" pitchFamily="66" charset="0"/>
              </a:rPr>
              <a:t>Cling  wrap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Viswanath\Desktop\cling wr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800"/>
            <a:ext cx="8610600" cy="4571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:\Lavany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-285750"/>
            <a:ext cx="9906000" cy="742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:\Lavany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-285750"/>
            <a:ext cx="9906000" cy="742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:\Pushpalath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3600" b="1" u="sng" dirty="0">
                <a:latin typeface="Lucida Handwriting" pitchFamily="66" charset="0"/>
              </a:rPr>
              <a:t>Sensible   Water   Loss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Urine  output  </a:t>
            </a: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preterm – 2-3ml/kg/</a:t>
            </a:r>
            <a:r>
              <a:rPr lang="en-US" sz="3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hr</a:t>
            </a:r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   Osmolality  -60-600mOsm/L</a:t>
            </a:r>
          </a:p>
          <a:p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Stool output </a:t>
            </a: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preterm -  7ml/kg/day</a:t>
            </a:r>
          </a:p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Term   - 10ml/kg/day</a:t>
            </a:r>
          </a:p>
          <a:p>
            <a:endParaRPr lang="en-US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u="sng" dirty="0">
                <a:latin typeface="Lucida Handwriting" pitchFamily="66" charset="0"/>
              </a:rPr>
              <a:t>Factors   affecting   I W 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u="sng" dirty="0"/>
              <a:t>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↑  </a:t>
            </a:r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I W L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↓  I W L  </a:t>
            </a:r>
          </a:p>
          <a:p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Warmer                              Incubator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Phototherapy                     Heat shield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↑  R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Cling Wrap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Skin injury-tapes                   Caps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Low Humidity                        socks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</a:t>
            </a:r>
            <a:r>
              <a:rPr lang="en-US" b="1" u="sng" dirty="0">
                <a:latin typeface="Lucida Handwriting" pitchFamily="66" charset="0"/>
              </a:rPr>
              <a:t>Cling  Wrap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cs typeface="Times New Roman"/>
              </a:rPr>
              <a:t>         ↓  I W L  by  50-70%  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en-US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PREVENTION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-  </a:t>
            </a:r>
          </a:p>
          <a:p>
            <a:pPr>
              <a:buNone/>
            </a:pP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      of   I W L   should  be  the goal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 </a:t>
            </a:r>
            <a:r>
              <a:rPr lang="en-US" sz="3600" b="1" u="sng" dirty="0">
                <a:latin typeface="Lucida Handwriting" pitchFamily="66" charset="0"/>
              </a:rPr>
              <a:t>Fluid   Calculation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Term Baby  - 60-70ml / kg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↓    How ? ?</a:t>
            </a:r>
          </a:p>
          <a:p>
            <a:endParaRPr lang="en-US" sz="3200" dirty="0">
              <a:latin typeface="Times New Roman"/>
              <a:ea typeface="Tahoma" pitchFamily="34" charset="0"/>
              <a:cs typeface="Times New Roman"/>
            </a:endParaRPr>
          </a:p>
          <a:p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Solute load  - 15mOsm/kg/day in urine </a:t>
            </a:r>
          </a:p>
          <a:p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Urine output – 50ml/kg/day </a:t>
            </a:r>
          </a:p>
          <a:p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+    I W L    -  20 ml / kg/ day   </a:t>
            </a:r>
          </a:p>
          <a:p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 Total  fluid -   60-70ml/kg/day </a:t>
            </a:r>
          </a:p>
          <a:p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1</a:t>
            </a:r>
            <a:r>
              <a:rPr lang="en-US" sz="3200" baseline="30000" dirty="0">
                <a:latin typeface="Times New Roman"/>
                <a:ea typeface="Tahoma" pitchFamily="34" charset="0"/>
                <a:cs typeface="Times New Roman"/>
              </a:rPr>
              <a:t>st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24 hrs   - 10% Dextrose  - No </a:t>
            </a:r>
            <a:r>
              <a:rPr lang="en-US" sz="3200" dirty="0" err="1">
                <a:latin typeface="Times New Roman"/>
                <a:ea typeface="Tahoma" pitchFamily="34" charset="0"/>
                <a:cs typeface="Times New Roman"/>
              </a:rPr>
              <a:t>lytes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u="sng" dirty="0">
                <a:latin typeface="Lucida Handwriting" pitchFamily="66" charset="0"/>
                <a:ea typeface="Tahoma" pitchFamily="34" charset="0"/>
                <a:cs typeface="Tahoma" pitchFamily="34" charset="0"/>
              </a:rPr>
              <a:t>Fluid  calculation – Preterm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Urine output – 50-60ml  /day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+   I W L       &gt;  30-40ml / kg /day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Total      =  80-100ml/kg/day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latin typeface="Lucida Handwriting" pitchFamily="66" charset="0"/>
              </a:rPr>
              <a:t>Monitoring  Fluid   status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82930" indent="-514350" algn="ctr">
              <a:buAutoNum type="arabicPeriod"/>
            </a:pPr>
            <a:r>
              <a:rPr lang="en-US" sz="32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Body weight  - </a:t>
            </a:r>
          </a:p>
          <a:p>
            <a:pPr marL="582930" indent="-514350" algn="ctr">
              <a:buAutoNum type="arabicPeriod"/>
            </a:pPr>
            <a:endParaRPr lang="en-US" sz="3200" b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32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Term baby 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- loss of 1-3% daily                             </a:t>
            </a:r>
          </a:p>
          <a:p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Cumalative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loss – 5-10% in 1</a:t>
            </a:r>
            <a:r>
              <a:rPr lang="en-US" sz="32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st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week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Preterm babies – 2-3% daily </a:t>
            </a:r>
          </a:p>
          <a:p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Cumalative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loss -  15% by 1 week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>
                <a:latin typeface="Tahoma" pitchFamily="34" charset="0"/>
                <a:ea typeface="Tahoma" pitchFamily="34" charset="0"/>
                <a:cs typeface="Tahoma" pitchFamily="34" charset="0"/>
              </a:rPr>
              <a:t>NOTE – Body  Weight reflects 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TBW,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not  intra  vascular fluid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Puffy baby may be fluid depleted !  !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b="1" u="sng" dirty="0">
                <a:latin typeface="Lucida Handwriting" pitchFamily="66" charset="0"/>
              </a:rPr>
              <a:t>Monitoring Fluid Status 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 2. </a:t>
            </a: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Clinical signs of Dehydration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- sunken AF, poor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turgor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etc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</a:t>
            </a:r>
            <a:r>
              <a:rPr lang="en-US" sz="32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MOST UNRELIABLE   </a:t>
            </a:r>
          </a:p>
          <a:p>
            <a:endParaRPr lang="en-US" sz="3200" b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3.  Serum Sodium – 135- 145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mEq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/L 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Serum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Osmolality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772400" cy="914400"/>
          </a:xfrm>
        </p:spPr>
        <p:txBody>
          <a:bodyPr/>
          <a:lstStyle/>
          <a:p>
            <a:pPr algn="ctr"/>
            <a:r>
              <a:rPr lang="en-US" sz="3600" b="1" u="sng" dirty="0">
                <a:latin typeface="Lucida Handwriting" pitchFamily="66" charset="0"/>
              </a:rPr>
              <a:t>Monitoring </a:t>
            </a:r>
            <a:r>
              <a:rPr lang="en-US" sz="3600" b="1" u="sng" dirty="0" smtClean="0">
                <a:latin typeface="Lucida Handwriting" pitchFamily="66" charset="0"/>
              </a:rPr>
              <a:t>  Fluid   status </a:t>
            </a:r>
            <a:endParaRPr lang="en-US" sz="3600" b="1" u="sng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4.  Urine Output  -1-3ml /kg /day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Urine specific gravity  - 1005-1010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Urine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Osmolality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-  100-400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mOsm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/ L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5. A B G  - Metabolic acidosis 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6.  Serum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Creatinine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must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↓ in first week </a:t>
            </a:r>
          </a:p>
          <a:p>
            <a:pPr>
              <a:buNone/>
            </a:pP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Failure to decline  ?  Is worrying 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3600" b="1" u="sng" dirty="0">
                <a:latin typeface="Lucida Handwriting" pitchFamily="66" charset="0"/>
              </a:rPr>
              <a:t>Guidelines  -  Fluids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u="sng" dirty="0">
                <a:latin typeface="Times New Roman"/>
                <a:cs typeface="Times New Roman"/>
              </a:rPr>
              <a:t>↑ ↑  </a:t>
            </a:r>
            <a:r>
              <a:rPr lang="en-US" sz="3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Fluids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↓↓</a:t>
            </a:r>
            <a:r>
              <a:rPr lang="en-US" sz="3200" u="sng" dirty="0">
                <a:latin typeface="Times New Roman"/>
                <a:ea typeface="Tahoma" pitchFamily="34" charset="0"/>
                <a:cs typeface="Times New Roman"/>
              </a:rPr>
              <a:t>  Fluids </a:t>
            </a:r>
          </a:p>
          <a:p>
            <a:endParaRPr lang="en-US" sz="3200" u="sng" dirty="0">
              <a:latin typeface="Times New Roman"/>
              <a:ea typeface="Tahoma" pitchFamily="34" charset="0"/>
              <a:cs typeface="Times New Roman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Wt loss &gt; 3%                 No wt loss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Na   &gt;  145                       Na  &lt; 130 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Urine sp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grav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&gt;1020          Sp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grav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&lt;1005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Output &lt;1ml/kg/hr        U O &gt;3ml kg/hr 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3600" b="1" u="sng" dirty="0">
                <a:latin typeface="Lucida Handwriting" pitchFamily="66" charset="0"/>
              </a:rPr>
              <a:t>Daily  increment  in   fluids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1.  With feeds – Solute load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↑ in urine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2.  ↑ water for growth and fecal losses 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↓    ---so 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Total fluids 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↑ by 15-20 ml/kg/day </a:t>
            </a:r>
          </a:p>
          <a:p>
            <a:pPr>
              <a:buNone/>
            </a:pPr>
            <a:endParaRPr lang="en-US" sz="3200" dirty="0">
              <a:latin typeface="Times New Roman"/>
              <a:ea typeface="Tahoma" pitchFamily="34" charset="0"/>
              <a:cs typeface="Times New Roman"/>
            </a:endParaRPr>
          </a:p>
          <a:p>
            <a:pPr>
              <a:buNone/>
            </a:pP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Add </a:t>
            </a:r>
            <a:r>
              <a:rPr lang="en-US" sz="3200" dirty="0" err="1">
                <a:latin typeface="Times New Roman"/>
                <a:ea typeface="Tahoma" pitchFamily="34" charset="0"/>
                <a:cs typeface="Times New Roman"/>
              </a:rPr>
              <a:t>Lytes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after 48 hrs -  Na,  K </a:t>
            </a:r>
          </a:p>
          <a:p>
            <a:pPr>
              <a:buNone/>
            </a:pP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    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G I R  -  4-6 mg / kg /min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Lucida Handwriting" pitchFamily="66" charset="0"/>
              </a:rPr>
              <a:t> </a:t>
            </a:r>
            <a:r>
              <a:rPr lang="en-US" sz="3600" b="1" u="sng" dirty="0">
                <a:latin typeface="Lucida Handwriting" pitchFamily="66" charset="0"/>
              </a:rPr>
              <a:t>Fluids   at   end   of   a   week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Skin of a preterm baby -  Matures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-  I W L 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↓  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in  preterm babies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Total fluids – 150-160ml/kg/day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Na 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reqr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2-3mEq /kg/day  in term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4-5mEq/kg/day in preterm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( till 33-34 wks  ) </a:t>
            </a: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K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reqr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- 2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mEq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/kg/day in all babies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b="1" dirty="0" err="1">
                <a:latin typeface="Lucida Handwriting" pitchFamily="66" charset="0"/>
              </a:rPr>
              <a:t>Lytes</a:t>
            </a:r>
            <a:r>
              <a:rPr lang="en-US" b="1" dirty="0">
                <a:latin typeface="Lucida Handwriting" pitchFamily="66" charset="0"/>
              </a:rPr>
              <a:t> -- </a:t>
            </a:r>
            <a:r>
              <a:rPr lang="en-US" b="1" dirty="0" err="1">
                <a:latin typeface="Lucida Handwriting" pitchFamily="66" charset="0"/>
              </a:rPr>
              <a:t>contd</a:t>
            </a:r>
            <a:r>
              <a:rPr lang="en-US" b="1" dirty="0">
                <a:latin typeface="Lucida Handwriting" pitchFamily="66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Calcium  -  1st  day  - &lt; 1500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gms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35-70mg/kg/day elemental calcium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4-8 ml /kg /day  - 10 % Ca </a:t>
            </a:r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gluconate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latin typeface="Lucida Handwriting" pitchFamily="66" charset="0"/>
              </a:rPr>
              <a:t>   </a:t>
            </a:r>
            <a:r>
              <a:rPr lang="en-US" sz="3600" b="1" u="sng" dirty="0">
                <a:latin typeface="Lucida Handwriting" pitchFamily="66" charset="0"/>
              </a:rPr>
              <a:t>Sodium   Problems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Hyponatr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+ wt loss --   ↑  sodium </a:t>
            </a:r>
          </a:p>
          <a:p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Hyponatr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  + wt gain  -- 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↓  fluid </a:t>
            </a:r>
          </a:p>
          <a:p>
            <a:endParaRPr lang="en-US" sz="3200" dirty="0">
              <a:latin typeface="Times New Roman"/>
              <a:ea typeface="Tahoma" pitchFamily="34" charset="0"/>
              <a:cs typeface="Times New Roman"/>
            </a:endParaRPr>
          </a:p>
          <a:p>
            <a:r>
              <a:rPr lang="en-US" sz="3200" dirty="0" err="1">
                <a:latin typeface="Times New Roman"/>
                <a:ea typeface="Tahoma" pitchFamily="34" charset="0"/>
                <a:cs typeface="Times New Roman"/>
              </a:rPr>
              <a:t>Hypernatr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+ wt loss    --   ↑ fluid </a:t>
            </a:r>
          </a:p>
          <a:p>
            <a:endParaRPr lang="en-US" sz="3200" dirty="0">
              <a:latin typeface="Times New Roman"/>
              <a:ea typeface="Tahoma" pitchFamily="34" charset="0"/>
              <a:cs typeface="Times New Roman"/>
            </a:endParaRPr>
          </a:p>
          <a:p>
            <a:r>
              <a:rPr lang="en-US" sz="3200" dirty="0" err="1">
                <a:latin typeface="Times New Roman"/>
                <a:ea typeface="Tahoma" pitchFamily="34" charset="0"/>
                <a:cs typeface="Times New Roman"/>
              </a:rPr>
              <a:t>Hypernatr</a:t>
            </a:r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+ wt gain    --   ↓ fluid</a:t>
            </a:r>
          </a:p>
          <a:p>
            <a:r>
              <a:rPr lang="en-US" sz="3200" dirty="0">
                <a:latin typeface="Times New Roman"/>
                <a:ea typeface="Tahoma" pitchFamily="34" charset="0"/>
                <a:cs typeface="Times New Roman"/>
              </a:rPr>
              <a:t>                                              ↓ Sodium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u="sng" dirty="0" err="1"/>
              <a:t>Hyponatremia</a:t>
            </a:r>
            <a:r>
              <a:rPr lang="en-US" b="1" u="sng" dirty="0"/>
              <a:t> –Treatment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( Desired – Actual ) × 0.8 ×  body wt </a:t>
            </a:r>
          </a:p>
          <a:p>
            <a:r>
              <a:rPr lang="en-US" dirty="0"/>
              <a:t>?  ? How rapid – </a:t>
            </a:r>
            <a:r>
              <a:rPr lang="en-US" b="1" u="sng" dirty="0"/>
              <a:t>SYMPTOMATIC  CASES </a:t>
            </a:r>
          </a:p>
          <a:p>
            <a:r>
              <a:rPr lang="en-US" dirty="0"/>
              <a:t>     correct till 125mmoL  –  1</a:t>
            </a:r>
            <a:r>
              <a:rPr lang="en-US" baseline="30000" dirty="0"/>
              <a:t>st</a:t>
            </a:r>
            <a:r>
              <a:rPr lang="en-US" dirty="0"/>
              <a:t> 6 hrs </a:t>
            </a:r>
          </a:p>
          <a:p>
            <a:r>
              <a:rPr lang="en-US" dirty="0"/>
              <a:t>               rest over 24hrs </a:t>
            </a:r>
          </a:p>
          <a:p>
            <a:r>
              <a:rPr lang="en-US" dirty="0"/>
              <a:t>ASYMPTOMATIC  - ½  CORRECTION – 12HRS</a:t>
            </a:r>
          </a:p>
          <a:p>
            <a:r>
              <a:rPr lang="en-US" dirty="0"/>
              <a:t>                                  ¼  - BY 18 HRS</a:t>
            </a:r>
          </a:p>
          <a:p>
            <a:r>
              <a:rPr lang="en-US" dirty="0"/>
              <a:t>                                   ¼  - BY 24 HRS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306423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/>
              <a:t>HYPERNATREMIA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? ?  CAUSES   1. Negative water balance</a:t>
            </a:r>
          </a:p>
          <a:p>
            <a:r>
              <a:rPr lang="en-US" dirty="0"/>
              <a:t>                         2. Sod </a:t>
            </a:r>
            <a:r>
              <a:rPr lang="en-US" dirty="0" err="1"/>
              <a:t>bicarb</a:t>
            </a:r>
            <a:r>
              <a:rPr lang="en-US" dirty="0"/>
              <a:t>, </a:t>
            </a:r>
            <a:r>
              <a:rPr lang="en-US" dirty="0" err="1"/>
              <a:t>conc</a:t>
            </a:r>
            <a:r>
              <a:rPr lang="en-US" dirty="0"/>
              <a:t> formula</a:t>
            </a:r>
          </a:p>
          <a:p>
            <a:r>
              <a:rPr lang="en-US" b="1" u="sng" dirty="0"/>
              <a:t>Symptoms  </a:t>
            </a:r>
            <a:r>
              <a:rPr lang="en-US" dirty="0"/>
              <a:t>- </a:t>
            </a:r>
            <a:r>
              <a:rPr lang="en-US" dirty="0" err="1"/>
              <a:t>Hyperreflexia</a:t>
            </a:r>
            <a:r>
              <a:rPr lang="en-US" dirty="0"/>
              <a:t>, seizures, coma </a:t>
            </a:r>
          </a:p>
          <a:p>
            <a:r>
              <a:rPr lang="en-US" dirty="0"/>
              <a:t>         ?  Permanent  CNS </a:t>
            </a:r>
            <a:r>
              <a:rPr lang="en-US" dirty="0" err="1"/>
              <a:t>sequelae</a:t>
            </a:r>
            <a:endParaRPr lang="en-US" dirty="0"/>
          </a:p>
          <a:p>
            <a:r>
              <a:rPr lang="en-US" b="1" u="sng" dirty="0"/>
              <a:t>CORRECTION </a:t>
            </a:r>
            <a:r>
              <a:rPr lang="en-US" dirty="0"/>
              <a:t>-  SLOW PROCESS</a:t>
            </a:r>
          </a:p>
          <a:p>
            <a:r>
              <a:rPr lang="en-US" dirty="0"/>
              <a:t>     </a:t>
            </a:r>
            <a:r>
              <a:rPr lang="en-US" dirty="0">
                <a:latin typeface="Times New Roman"/>
                <a:cs typeface="Times New Roman"/>
              </a:rPr>
              <a:t>↓  </a:t>
            </a:r>
            <a:r>
              <a:rPr lang="en-US" dirty="0"/>
              <a:t> about  10 </a:t>
            </a:r>
            <a:r>
              <a:rPr lang="en-US" dirty="0" err="1"/>
              <a:t>mEq</a:t>
            </a:r>
            <a:r>
              <a:rPr lang="en-US" dirty="0"/>
              <a:t>  every 12 hrs </a:t>
            </a:r>
          </a:p>
        </p:txBody>
      </p:sp>
    </p:spTree>
    <p:extLst>
      <p:ext uri="{BB962C8B-B14F-4D97-AF65-F5344CB8AC3E}">
        <p14:creationId xmlns:p14="http://schemas.microsoft.com/office/powerpoint/2010/main" xmlns="" val="583345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HYPERKALEMIA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k +  =  &gt;  6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r>
              <a:rPr lang="en-US" dirty="0"/>
              <a:t>            </a:t>
            </a:r>
            <a:r>
              <a:rPr lang="en-US" dirty="0" err="1"/>
              <a:t>brady</a:t>
            </a:r>
            <a:r>
              <a:rPr lang="en-US" dirty="0"/>
              <a:t>, arrhythmia, </a:t>
            </a:r>
            <a:r>
              <a:rPr lang="en-US" dirty="0" err="1"/>
              <a:t>ventr</a:t>
            </a:r>
            <a:r>
              <a:rPr lang="en-US" dirty="0"/>
              <a:t>. Fibrillation</a:t>
            </a:r>
          </a:p>
          <a:p>
            <a:r>
              <a:rPr lang="en-US" dirty="0"/>
              <a:t>Early EKG –peaked t wave, wide QRS </a:t>
            </a:r>
          </a:p>
          <a:p>
            <a:r>
              <a:rPr lang="en-US" dirty="0"/>
              <a:t>? ? Causes </a:t>
            </a:r>
          </a:p>
          <a:p>
            <a:r>
              <a:rPr lang="en-US" dirty="0"/>
              <a:t>                   Non-</a:t>
            </a:r>
            <a:r>
              <a:rPr lang="en-US" dirty="0" err="1"/>
              <a:t>oliguric</a:t>
            </a:r>
            <a:r>
              <a:rPr lang="en-US" dirty="0"/>
              <a:t> </a:t>
            </a:r>
            <a:r>
              <a:rPr lang="en-US" dirty="0" err="1"/>
              <a:t>hyperkalemia</a:t>
            </a:r>
            <a:r>
              <a:rPr lang="en-US" dirty="0"/>
              <a:t>(ELBW )</a:t>
            </a:r>
          </a:p>
          <a:p>
            <a:r>
              <a:rPr lang="en-US" dirty="0"/>
              <a:t>Sepsis, ARF, acidosis, CAH</a:t>
            </a:r>
          </a:p>
          <a:p>
            <a:r>
              <a:rPr lang="en-US" dirty="0"/>
              <a:t>    </a:t>
            </a:r>
            <a:r>
              <a:rPr lang="en-US" dirty="0" err="1"/>
              <a:t>Haemolysed</a:t>
            </a:r>
            <a:r>
              <a:rPr lang="en-US" dirty="0"/>
              <a:t> sample –beware !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6203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CD52B6-7BA9-4472-A782-366766A76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 </a:t>
            </a:r>
            <a:r>
              <a:rPr lang="en-US" sz="4800" b="1" u="sng" dirty="0"/>
              <a:t>Hyperkalemia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20C9B22-07BE-421F-A638-0588FA807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2207260"/>
            <a:ext cx="7772400" cy="3726180"/>
          </a:xfrm>
        </p:spPr>
      </p:pic>
    </p:spTree>
    <p:extLst>
      <p:ext uri="{BB962C8B-B14F-4D97-AF65-F5344CB8AC3E}">
        <p14:creationId xmlns:p14="http://schemas.microsoft.com/office/powerpoint/2010/main" xmlns="" val="2101055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0E5B6-519A-4FBF-AAD1-3A3A89412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</a:t>
            </a:r>
            <a:r>
              <a:rPr lang="en-US" sz="4400" b="1" u="sng" dirty="0"/>
              <a:t>Hypokalemia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828476C-15D8-4B6A-A8A4-0BF9C1BDC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2096407"/>
            <a:ext cx="7772400" cy="3947885"/>
          </a:xfrm>
        </p:spPr>
      </p:pic>
    </p:spTree>
    <p:extLst>
      <p:ext uri="{BB962C8B-B14F-4D97-AF65-F5344CB8AC3E}">
        <p14:creationId xmlns:p14="http://schemas.microsoft.com/office/powerpoint/2010/main" xmlns="" val="2585066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Treatment -</a:t>
            </a:r>
            <a:r>
              <a:rPr lang="en-US" b="1" u="sng" dirty="0" err="1"/>
              <a:t>Hyperkalemia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Stop K+ containing  fluids</a:t>
            </a:r>
          </a:p>
          <a:p>
            <a:r>
              <a:rPr lang="en-US" dirty="0" err="1"/>
              <a:t>I.V.Calcium</a:t>
            </a:r>
            <a:r>
              <a:rPr lang="en-US" dirty="0"/>
              <a:t> </a:t>
            </a:r>
            <a:r>
              <a:rPr lang="en-US" dirty="0" err="1"/>
              <a:t>gluconate</a:t>
            </a:r>
            <a:r>
              <a:rPr lang="en-US" dirty="0"/>
              <a:t> 2ml/kg </a:t>
            </a:r>
          </a:p>
          <a:p>
            <a:r>
              <a:rPr lang="en-US" dirty="0"/>
              <a:t>Insulin infusion-0.1U/kg/hr  with Dextrose </a:t>
            </a:r>
          </a:p>
          <a:p>
            <a:r>
              <a:rPr lang="en-US" dirty="0"/>
              <a:t>K+  Exchange resins – (watch Sodium)  </a:t>
            </a:r>
          </a:p>
          <a:p>
            <a:r>
              <a:rPr lang="en-US" dirty="0"/>
              <a:t>Exchange transfusion</a:t>
            </a:r>
          </a:p>
          <a:p>
            <a:r>
              <a:rPr lang="en-US" dirty="0"/>
              <a:t>Peritoneal Dialysis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3542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96BC59-BBCA-4C53-BC54-BF559BDBD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Lucida Handwriting" pitchFamily="66" charset="0"/>
              </a:rPr>
              <a:t> Special   Circumstances </a:t>
            </a:r>
            <a:endParaRPr lang="en-US" b="1" u="sng" dirty="0">
              <a:latin typeface="Lucida Handwriting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592C50-5CDB-43FE-9D99-6AF85C514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 D S  -  Adequate fluids </a:t>
            </a:r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Not excessive </a:t>
            </a:r>
          </a:p>
          <a:p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 P D   -  Restrict fluids </a:t>
            </a:r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</a:t>
            </a:r>
            <a:r>
              <a:rPr lang="en-US" sz="3200" dirty="0" smtClean="0">
                <a:latin typeface="Calibri"/>
                <a:ea typeface="Tahoma" pitchFamily="34" charset="0"/>
                <a:cs typeface="Calibri"/>
              </a:rPr>
              <a:t>↑  Calories </a:t>
            </a:r>
          </a:p>
          <a:p>
            <a:r>
              <a:rPr lang="en-US" sz="3200" dirty="0" smtClean="0">
                <a:latin typeface="Calibri"/>
                <a:ea typeface="Tahoma" pitchFamily="34" charset="0"/>
                <a:cs typeface="Calibri"/>
              </a:rPr>
              <a:t>P D A     -    Restrict fluids </a:t>
            </a:r>
          </a:p>
          <a:p>
            <a:r>
              <a:rPr lang="en-US" sz="3200" dirty="0" smtClean="0">
                <a:latin typeface="Calibri"/>
                <a:ea typeface="Tahoma" pitchFamily="34" charset="0"/>
                <a:cs typeface="Calibri"/>
              </a:rPr>
              <a:t> </a:t>
            </a:r>
            <a:r>
              <a:rPr lang="en-US" sz="3200" dirty="0" smtClean="0">
                <a:latin typeface="Calibri"/>
                <a:ea typeface="Tahoma" pitchFamily="34" charset="0"/>
                <a:cs typeface="Calibri"/>
              </a:rPr>
              <a:t>                ?  Medications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144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D2D3DD-7A04-49DA-AB76-B6FE7DB26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u="sng" dirty="0" smtClean="0">
                <a:latin typeface="Lucida Handwriting" pitchFamily="66" charset="0"/>
              </a:rPr>
              <a:t>Special  situations –</a:t>
            </a:r>
            <a:r>
              <a:rPr lang="en-US" b="1" u="sng" dirty="0" err="1" smtClean="0">
                <a:latin typeface="Lucida Handwriting" pitchFamily="66" charset="0"/>
              </a:rPr>
              <a:t>contd</a:t>
            </a:r>
            <a:r>
              <a:rPr lang="en-US" b="1" u="sng" dirty="0" smtClean="0">
                <a:latin typeface="Lucida Handwriting" pitchFamily="66" charset="0"/>
              </a:rPr>
              <a:t> 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0FD99E-1ECC-4204-8F09-E9E95154C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Asphyxia   -  Restrict initially </a:t>
            </a:r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?  ATN  ?  SIADH </a:t>
            </a:r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 E C   --    More fluids  </a:t>
            </a:r>
          </a:p>
          <a:p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R F   - 400 ml /</a:t>
            </a: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m2   +  Urine output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24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51597BD-8D8D-4DD0-8237-92B937387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6200" y="-533400"/>
            <a:ext cx="9220200" cy="73914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Medscape</a:t>
            </a:r>
            <a:r>
              <a:rPr lang="en-US" dirty="0" smtClean="0"/>
              <a:t> </a:t>
            </a:r>
          </a:p>
          <a:p>
            <a:r>
              <a:rPr lang="en-US" dirty="0" smtClean="0"/>
              <a:t>Neo rev</a:t>
            </a:r>
          </a:p>
          <a:p>
            <a:r>
              <a:rPr lang="en-US" dirty="0" err="1" smtClean="0"/>
              <a:t>UpTo</a:t>
            </a:r>
            <a:r>
              <a:rPr lang="en-US" dirty="0" smtClean="0"/>
              <a:t> Date </a:t>
            </a:r>
          </a:p>
          <a:p>
            <a:r>
              <a:rPr lang="en-US" dirty="0" smtClean="0"/>
              <a:t>AIIMS  protocol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71D05F-D269-4859-B8D3-41EA416C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364A63-E5D6-4D25-B8E5-C0E6529F5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5405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49CB21-8944-4017-AAEA-01C330D6A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839CB9-BF2D-428D-B5CE-AE8FC3573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430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Thank you  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Viswanath\Desktop\bab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7696200" cy="4652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E1CD7E-5BC2-4919-84CA-AD1ACD121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7E2BBB-FEFB-46A4-B611-072D66E18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9718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995</Words>
  <Application>Microsoft Office PowerPoint</Application>
  <PresentationFormat>On-screen Show (4:3)</PresentationFormat>
  <Paragraphs>228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Metro</vt:lpstr>
      <vt:lpstr>Fluid  and  Electrolyte   in Neonates     </vt:lpstr>
      <vt:lpstr>  How  is  it  Different  ?</vt:lpstr>
      <vt:lpstr>   Fluid   compartments </vt:lpstr>
      <vt:lpstr>Organs   Regulating   Fluid balances </vt:lpstr>
      <vt:lpstr>      Renal  System </vt:lpstr>
      <vt:lpstr>   Renal system – contd </vt:lpstr>
      <vt:lpstr> Skin in  a  preterm  baby </vt:lpstr>
      <vt:lpstr>Slide 8</vt:lpstr>
      <vt:lpstr>  Insensible  Water  Loss </vt:lpstr>
      <vt:lpstr>Insensible   Water   Loss </vt:lpstr>
      <vt:lpstr> Premie   with   Cling  wrap </vt:lpstr>
      <vt:lpstr>Slide 12</vt:lpstr>
      <vt:lpstr>Slide 13</vt:lpstr>
      <vt:lpstr>Slide 14</vt:lpstr>
      <vt:lpstr>  Sensible   Water   Loss </vt:lpstr>
      <vt:lpstr>Factors   affecting   I W L </vt:lpstr>
      <vt:lpstr>       Cling  Wrap </vt:lpstr>
      <vt:lpstr>   Fluid   Calculation </vt:lpstr>
      <vt:lpstr>Fluid  calculation – Preterm  </vt:lpstr>
      <vt:lpstr>Monitoring  Fluid   status </vt:lpstr>
      <vt:lpstr>  Monitoring Fluid Status -</vt:lpstr>
      <vt:lpstr>Monitoring   Fluid   status </vt:lpstr>
      <vt:lpstr> Guidelines  -  Fluids </vt:lpstr>
      <vt:lpstr> Daily  increment  in   fluids </vt:lpstr>
      <vt:lpstr> Fluids   at   end   of   a   week </vt:lpstr>
      <vt:lpstr>      Lytes -- contd </vt:lpstr>
      <vt:lpstr>   Sodium   Problems </vt:lpstr>
      <vt:lpstr>Hyponatremia –Treatment </vt:lpstr>
      <vt:lpstr>HYPERNATREMIA </vt:lpstr>
      <vt:lpstr>HYPERKALEMIA</vt:lpstr>
      <vt:lpstr>   Hyperkalemia</vt:lpstr>
      <vt:lpstr>  Hypokalemia</vt:lpstr>
      <vt:lpstr>Treatment -Hyperkalemia</vt:lpstr>
      <vt:lpstr> Special   Circumstances </vt:lpstr>
      <vt:lpstr> Special  situations –contd </vt:lpstr>
      <vt:lpstr>Slide 36</vt:lpstr>
      <vt:lpstr>  References </vt:lpstr>
      <vt:lpstr>Slide 38</vt:lpstr>
      <vt:lpstr>Slide 39</vt:lpstr>
      <vt:lpstr>        Thank you  ! 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Fluid  and Electrolyte  Balance </dc:title>
  <dc:creator>Viswanath</dc:creator>
  <cp:lastModifiedBy>Viswanath</cp:lastModifiedBy>
  <cp:revision>91</cp:revision>
  <dcterms:created xsi:type="dcterms:W3CDTF">2017-08-08T08:27:36Z</dcterms:created>
  <dcterms:modified xsi:type="dcterms:W3CDTF">2017-08-13T04:14:36Z</dcterms:modified>
</cp:coreProperties>
</file>