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330" r:id="rId3"/>
    <p:sldId id="322" r:id="rId4"/>
    <p:sldId id="325" r:id="rId5"/>
    <p:sldId id="324" r:id="rId6"/>
    <p:sldId id="323" r:id="rId7"/>
    <p:sldId id="320" r:id="rId8"/>
    <p:sldId id="258" r:id="rId9"/>
    <p:sldId id="326" r:id="rId10"/>
    <p:sldId id="260" r:id="rId11"/>
    <p:sldId id="261" r:id="rId12"/>
    <p:sldId id="321" r:id="rId13"/>
    <p:sldId id="267" r:id="rId14"/>
    <p:sldId id="317" r:id="rId15"/>
    <p:sldId id="276" r:id="rId16"/>
    <p:sldId id="296" r:id="rId17"/>
    <p:sldId id="274" r:id="rId18"/>
    <p:sldId id="297" r:id="rId19"/>
    <p:sldId id="262" r:id="rId20"/>
    <p:sldId id="279" r:id="rId21"/>
    <p:sldId id="282" r:id="rId22"/>
    <p:sldId id="281" r:id="rId23"/>
    <p:sldId id="298" r:id="rId24"/>
    <p:sldId id="284" r:id="rId25"/>
    <p:sldId id="287" r:id="rId26"/>
    <p:sldId id="288" r:id="rId27"/>
    <p:sldId id="289" r:id="rId28"/>
    <p:sldId id="299" r:id="rId29"/>
    <p:sldId id="291" r:id="rId30"/>
    <p:sldId id="286" r:id="rId31"/>
    <p:sldId id="308" r:id="rId32"/>
    <p:sldId id="314" r:id="rId33"/>
    <p:sldId id="311" r:id="rId34"/>
    <p:sldId id="316" r:id="rId35"/>
    <p:sldId id="294" r:id="rId36"/>
    <p:sldId id="295" r:id="rId37"/>
    <p:sldId id="292" r:id="rId38"/>
    <p:sldId id="300" r:id="rId39"/>
    <p:sldId id="264" r:id="rId40"/>
    <p:sldId id="327" r:id="rId41"/>
    <p:sldId id="293" r:id="rId42"/>
    <p:sldId id="265" r:id="rId43"/>
    <p:sldId id="301" r:id="rId44"/>
    <p:sldId id="332" r:id="rId45"/>
    <p:sldId id="303" r:id="rId46"/>
    <p:sldId id="304" r:id="rId47"/>
    <p:sldId id="305" r:id="rId48"/>
    <p:sldId id="306" r:id="rId49"/>
    <p:sldId id="307" r:id="rId50"/>
    <p:sldId id="268" r:id="rId51"/>
    <p:sldId id="333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7" autoAdjust="0"/>
    <p:restoredTop sz="95647" autoAdjust="0"/>
  </p:normalViewPr>
  <p:slideViewPr>
    <p:cSldViewPr snapToGrid="0">
      <p:cViewPr varScale="1">
        <p:scale>
          <a:sx n="83" d="100"/>
          <a:sy n="83" d="100"/>
        </p:scale>
        <p:origin x="113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27A7E-B7D3-462E-AEF1-FA37D268B237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80B76-1697-4CB5-BC0B-249BE0234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632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SLOW JR IN  HYPERKALEMIA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80B76-1697-4CB5-BC0B-249BE0234C3F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5182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80B76-1697-4CB5-BC0B-249BE0234C3F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3526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569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945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5930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726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11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8376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6850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4947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3100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37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1969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1839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588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7814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74780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5762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B44D9-BBFF-4127-9167-5655294AC2E6}" type="datetimeFigureOut">
              <a:rPr lang="en-IN" smtClean="0"/>
              <a:t>13-08-2017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F954067-0A5A-4FE9-B577-721FB70C91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102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3931212/" TargetMode="External"/><Relationship Id="rId2" Type="http://schemas.openxmlformats.org/officeDocument/2006/relationships/hyperlink" Target="https://www.ncbi.nlm.nih.gov/pubmed/2375325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lifeinthefastlane.com/ecg-library/basics/qt-prolongation-drugs/" TargetMode="External"/><Relationship Id="rId3" Type="http://schemas.openxmlformats.org/officeDocument/2006/relationships/hyperlink" Target="https://lifeinthefastlane.com/ecg-library/basics/hypomagnesaemia/" TargetMode="External"/><Relationship Id="rId7" Type="http://schemas.openxmlformats.org/officeDocument/2006/relationships/hyperlink" Target="https://lifeinthefastlane.com/ecg-library/raised-intracranial-pressure/" TargetMode="External"/><Relationship Id="rId2" Type="http://schemas.openxmlformats.org/officeDocument/2006/relationships/hyperlink" Target="https://lifeinthefastlane.com/ecg-library/basics/hypokalaemia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lifeinthefastlane.com/ecg-library/myocardial-ischaemia/" TargetMode="External"/><Relationship Id="rId5" Type="http://schemas.openxmlformats.org/officeDocument/2006/relationships/hyperlink" Target="https://lifeinthefastlane.com/ecg-library/basics/hypothermia/" TargetMode="External"/><Relationship Id="rId4" Type="http://schemas.openxmlformats.org/officeDocument/2006/relationships/hyperlink" Target="https://lifeinthefastlane.com/ecg-library/basics/ecg-features-of-hypocalcaemia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acquired-long-qt-syndrome/abstract/10" TargetMode="External"/><Relationship Id="rId2" Type="http://schemas.openxmlformats.org/officeDocument/2006/relationships/hyperlink" Target="https://www.uptodate.com/contents/acquired-long-qt-syndrome#subscribeMessag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ptodate.com/contents/acquired-long-qt-syndrome#H18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ptodate.com/contents/calcitonin-drug-information?source=see_link" TargetMode="Externa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journal/00029343/129/10" TargetMode="External"/><Relationship Id="rId2" Type="http://schemas.openxmlformats.org/officeDocument/2006/relationships/hyperlink" Target="http://www.sciencedirect.com/science/journal/00029343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0594" y="1239981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DYSELECTROLYTEMIA-CARDIOVASCULAR EFFECTS </a:t>
            </a:r>
            <a:endParaRPr lang="en-IN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IN" sz="2000" b="1" dirty="0" smtClean="0"/>
              <a:t>DR.MALLESH.K.MD,DNB,DM[CARDIOLOGY]</a:t>
            </a:r>
          </a:p>
          <a:p>
            <a:r>
              <a:rPr lang="en-IN" sz="2000" b="1" dirty="0" smtClean="0"/>
              <a:t>CONSULTANT CARDIOLOGIST</a:t>
            </a:r>
          </a:p>
          <a:p>
            <a:r>
              <a:rPr lang="en-IN" sz="2000" b="1" dirty="0" smtClean="0"/>
              <a:t>PROFESSOR OF PAEDIATRICS</a:t>
            </a:r>
          </a:p>
          <a:p>
            <a:r>
              <a:rPr lang="en-IN" sz="2000" b="1" dirty="0" smtClean="0"/>
              <a:t>BMCRI </a:t>
            </a: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2352821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PREVALENCE OF ELECTROLYTE ABNORMALITIES IN PICU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3965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Mild </a:t>
            </a:r>
            <a:r>
              <a:rPr lang="en-IN" dirty="0" err="1"/>
              <a:t>hypokalemia</a:t>
            </a:r>
            <a:r>
              <a:rPr lang="en-IN" dirty="0"/>
              <a:t> (3-3.4 </a:t>
            </a:r>
            <a:r>
              <a:rPr lang="en-IN" dirty="0" err="1"/>
              <a:t>mmol</a:t>
            </a:r>
            <a:r>
              <a:rPr lang="en-IN" dirty="0"/>
              <a:t>/L</a:t>
            </a:r>
            <a:r>
              <a:rPr lang="en-IN" dirty="0" smtClean="0"/>
              <a:t>),mod </a:t>
            </a:r>
            <a:r>
              <a:rPr lang="en-IN" dirty="0" err="1" smtClean="0"/>
              <a:t>hypokalemia</a:t>
            </a:r>
            <a:r>
              <a:rPr lang="en-IN" dirty="0" smtClean="0"/>
              <a:t> </a:t>
            </a:r>
            <a:r>
              <a:rPr lang="en-IN" dirty="0"/>
              <a:t>affected 24% </a:t>
            </a:r>
            <a:r>
              <a:rPr lang="en-IN" dirty="0" smtClean="0"/>
              <a:t> and 16% of </a:t>
            </a:r>
            <a:r>
              <a:rPr lang="en-IN" dirty="0"/>
              <a:t>the </a:t>
            </a:r>
            <a:r>
              <a:rPr lang="en-IN" dirty="0" smtClean="0"/>
              <a:t>admissions respectively. Mild </a:t>
            </a:r>
            <a:r>
              <a:rPr lang="en-IN" dirty="0" err="1"/>
              <a:t>hyperkalemia</a:t>
            </a:r>
            <a:r>
              <a:rPr lang="en-IN" dirty="0"/>
              <a:t> (5.1-6.0 </a:t>
            </a:r>
            <a:r>
              <a:rPr lang="en-IN" dirty="0" err="1"/>
              <a:t>mmol</a:t>
            </a:r>
            <a:r>
              <a:rPr lang="en-IN" dirty="0"/>
              <a:t>/L</a:t>
            </a:r>
            <a:r>
              <a:rPr lang="en-IN" dirty="0" smtClean="0"/>
              <a:t>) and mod </a:t>
            </a:r>
            <a:r>
              <a:rPr lang="en-IN" dirty="0" err="1" smtClean="0"/>
              <a:t>hyperkalemia</a:t>
            </a:r>
            <a:r>
              <a:rPr lang="en-IN" dirty="0" smtClean="0"/>
              <a:t>(&gt;6meq/L) </a:t>
            </a:r>
            <a:r>
              <a:rPr lang="en-IN" dirty="0"/>
              <a:t>affected 17% </a:t>
            </a:r>
            <a:r>
              <a:rPr lang="en-IN" dirty="0" smtClean="0"/>
              <a:t> and 12@%of </a:t>
            </a:r>
            <a:r>
              <a:rPr lang="en-IN" dirty="0"/>
              <a:t>the </a:t>
            </a:r>
            <a:r>
              <a:rPr lang="en-IN" dirty="0" smtClean="0"/>
              <a:t>admissions</a:t>
            </a:r>
            <a:r>
              <a:rPr lang="en-IN" dirty="0"/>
              <a:t> </a:t>
            </a:r>
            <a:endParaRPr lang="en-IN" dirty="0" smtClean="0"/>
          </a:p>
          <a:p>
            <a:pPr marL="0" indent="0">
              <a:buNone/>
            </a:pPr>
            <a:r>
              <a:rPr lang="en-IN" sz="1200" u="sng" dirty="0">
                <a:hlinkClick r:id="rId2" tooltip="Journal of intensive care medicine."/>
              </a:rPr>
              <a:t>J Intensive Care Med.</a:t>
            </a:r>
            <a:r>
              <a:rPr lang="en-IN" sz="1200" dirty="0"/>
              <a:t> 2014 Sep-Oct;29(5):269-74. </a:t>
            </a:r>
            <a:r>
              <a:rPr lang="en-IN" sz="1200" dirty="0" smtClean="0"/>
              <a:t>i:10.1177/0885066613491708</a:t>
            </a:r>
            <a:r>
              <a:rPr lang="en-IN" sz="1200" dirty="0"/>
              <a:t>. </a:t>
            </a:r>
            <a:r>
              <a:rPr lang="en-IN" sz="1200" dirty="0" err="1"/>
              <a:t>Epub</a:t>
            </a:r>
            <a:r>
              <a:rPr lang="en-IN" sz="1200" dirty="0"/>
              <a:t> 2013 Jun 6</a:t>
            </a:r>
            <a:r>
              <a:rPr lang="en-IN" sz="1200" dirty="0" smtClean="0"/>
              <a:t>.</a:t>
            </a:r>
          </a:p>
          <a:p>
            <a:pPr marL="0" indent="0">
              <a:buNone/>
            </a:pPr>
            <a:endParaRPr lang="en-IN" sz="1200" dirty="0" smtClean="0"/>
          </a:p>
          <a:p>
            <a:pPr marL="0" indent="0">
              <a:buNone/>
            </a:pPr>
            <a:r>
              <a:rPr lang="en-IN" sz="1600" b="1" dirty="0" smtClean="0">
                <a:solidFill>
                  <a:srgbClr val="002060"/>
                </a:solidFill>
              </a:rPr>
              <a:t>Sodium imbalance in 37% of PICU admissions in </a:t>
            </a:r>
            <a:r>
              <a:rPr lang="en-IN" sz="1600" b="1" dirty="0">
                <a:solidFill>
                  <a:srgbClr val="002060"/>
                </a:solidFill>
              </a:rPr>
              <a:t>one </a:t>
            </a:r>
            <a:r>
              <a:rPr lang="en-IN" sz="1600" b="1" dirty="0" smtClean="0">
                <a:solidFill>
                  <a:srgbClr val="002060"/>
                </a:solidFill>
              </a:rPr>
              <a:t>study</a:t>
            </a:r>
            <a:r>
              <a:rPr lang="en-IN" sz="1200" dirty="0" smtClean="0">
                <a:solidFill>
                  <a:srgbClr val="002060"/>
                </a:solidFill>
              </a:rPr>
              <a:t>													</a:t>
            </a:r>
            <a:r>
              <a:rPr lang="en-IN" sz="1200" dirty="0" err="1" smtClean="0">
                <a:solidFill>
                  <a:srgbClr val="002060"/>
                </a:solidFill>
              </a:rPr>
              <a:t>Jayakumar</a:t>
            </a:r>
            <a:r>
              <a:rPr lang="en-IN" sz="1200" dirty="0" smtClean="0">
                <a:solidFill>
                  <a:srgbClr val="002060"/>
                </a:solidFill>
              </a:rPr>
              <a:t> </a:t>
            </a:r>
            <a:r>
              <a:rPr lang="en-IN" sz="1200" dirty="0">
                <a:solidFill>
                  <a:srgbClr val="002060"/>
                </a:solidFill>
              </a:rPr>
              <a:t>B et al. </a:t>
            </a:r>
            <a:r>
              <a:rPr lang="en-IN" sz="1200" dirty="0" err="1">
                <a:solidFill>
                  <a:srgbClr val="002060"/>
                </a:solidFill>
              </a:rPr>
              <a:t>Int</a:t>
            </a:r>
            <a:r>
              <a:rPr lang="en-IN" sz="1200" dirty="0">
                <a:solidFill>
                  <a:srgbClr val="002060"/>
                </a:solidFill>
              </a:rPr>
              <a:t> J Res Med Sci. 2017 Jun;5(6):</a:t>
            </a:r>
            <a:r>
              <a:rPr lang="en-IN" sz="1200" dirty="0" smtClean="0">
                <a:solidFill>
                  <a:srgbClr val="002060"/>
                </a:solidFill>
              </a:rPr>
              <a:t>2546-2551	</a:t>
            </a:r>
          </a:p>
          <a:p>
            <a:pPr marL="0" indent="0">
              <a:buNone/>
            </a:pPr>
            <a:endParaRPr lang="en-IN" sz="1200" dirty="0"/>
          </a:p>
          <a:p>
            <a:pPr marL="0" indent="0">
              <a:buNone/>
            </a:pPr>
            <a:r>
              <a:rPr lang="en-IN" sz="1200" dirty="0" smtClean="0"/>
              <a:t>			</a:t>
            </a:r>
            <a:r>
              <a:rPr lang="en-IN" sz="1600" dirty="0" smtClean="0">
                <a:solidFill>
                  <a:srgbClr val="FF0000"/>
                </a:solidFill>
              </a:rPr>
              <a:t>17 of 70 critically ill patients in one study </a:t>
            </a:r>
            <a:r>
              <a:rPr lang="en-IN" sz="1600" dirty="0">
                <a:solidFill>
                  <a:srgbClr val="FF0000"/>
                </a:solidFill>
              </a:rPr>
              <a:t>(24.29%) were </a:t>
            </a:r>
            <a:r>
              <a:rPr lang="en-IN" sz="1600" dirty="0" err="1">
                <a:solidFill>
                  <a:srgbClr val="FF0000"/>
                </a:solidFill>
              </a:rPr>
              <a:t>hypomagnesemic</a:t>
            </a:r>
            <a:r>
              <a:rPr lang="en-IN" sz="1600" dirty="0">
                <a:solidFill>
                  <a:srgbClr val="FF0000"/>
                </a:solidFill>
              </a:rPr>
              <a:t> and three patients were </a:t>
            </a:r>
            <a:r>
              <a:rPr lang="en-IN" sz="1600" dirty="0" err="1" smtClean="0">
                <a:solidFill>
                  <a:srgbClr val="FF0000"/>
                </a:solidFill>
              </a:rPr>
              <a:t>hypermagnesemic</a:t>
            </a:r>
            <a:r>
              <a:rPr lang="en-IN" sz="1600" dirty="0" smtClean="0">
                <a:solidFill>
                  <a:srgbClr val="FF0000"/>
                </a:solidFill>
              </a:rPr>
              <a:t>. </a:t>
            </a:r>
            <a:r>
              <a:rPr lang="en-IN" sz="1600" dirty="0" err="1" smtClean="0">
                <a:solidFill>
                  <a:srgbClr val="FF0000"/>
                </a:solidFill>
              </a:rPr>
              <a:t>a/w</a:t>
            </a:r>
            <a:r>
              <a:rPr lang="en-IN" sz="1600" dirty="0" smtClean="0">
                <a:solidFill>
                  <a:srgbClr val="FF0000"/>
                </a:solidFill>
              </a:rPr>
              <a:t>  </a:t>
            </a:r>
            <a:r>
              <a:rPr lang="en-IN" sz="1600" dirty="0" err="1">
                <a:solidFill>
                  <a:srgbClr val="FF0000"/>
                </a:solidFill>
              </a:rPr>
              <a:t>hypokalemia</a:t>
            </a:r>
            <a:r>
              <a:rPr lang="en-IN" sz="1600" dirty="0">
                <a:solidFill>
                  <a:srgbClr val="FF0000"/>
                </a:solidFill>
              </a:rPr>
              <a:t> (58.82%), hyponatremia (47.05%), </a:t>
            </a:r>
            <a:r>
              <a:rPr lang="en-IN" sz="1600" dirty="0" err="1">
                <a:solidFill>
                  <a:srgbClr val="FF0000"/>
                </a:solidFill>
              </a:rPr>
              <a:t>hypocalcemia</a:t>
            </a:r>
            <a:r>
              <a:rPr lang="en-IN" sz="1600" dirty="0">
                <a:solidFill>
                  <a:srgbClr val="FF0000"/>
                </a:solidFill>
              </a:rPr>
              <a:t> (70.58%) and hypophosphatemia (29.41%). </a:t>
            </a:r>
            <a:r>
              <a:rPr lang="en-IN" sz="1600" dirty="0" smtClean="0">
                <a:solidFill>
                  <a:srgbClr val="FF0000"/>
                </a:solidFill>
              </a:rPr>
              <a:t>Mortality </a:t>
            </a:r>
            <a:r>
              <a:rPr lang="en-IN" sz="1600" dirty="0">
                <a:solidFill>
                  <a:srgbClr val="FF0000"/>
                </a:solidFill>
              </a:rPr>
              <a:t>of </a:t>
            </a:r>
            <a:r>
              <a:rPr lang="en-IN" sz="1600" dirty="0" err="1">
                <a:solidFill>
                  <a:srgbClr val="FF0000"/>
                </a:solidFill>
              </a:rPr>
              <a:t>hypomagnesemic</a:t>
            </a:r>
            <a:r>
              <a:rPr lang="en-IN" sz="1600" dirty="0">
                <a:solidFill>
                  <a:srgbClr val="FF0000"/>
                </a:solidFill>
              </a:rPr>
              <a:t> group was 74.47% while that of </a:t>
            </a:r>
            <a:r>
              <a:rPr lang="en-IN" sz="1600" dirty="0" err="1">
                <a:solidFill>
                  <a:srgbClr val="FF0000"/>
                </a:solidFill>
              </a:rPr>
              <a:t>normomagnesemic</a:t>
            </a:r>
            <a:r>
              <a:rPr lang="en-IN" sz="1600" dirty="0">
                <a:solidFill>
                  <a:srgbClr val="FF0000"/>
                </a:solidFill>
              </a:rPr>
              <a:t> group was 36% (</a:t>
            </a:r>
            <a:r>
              <a:rPr lang="en-IN" sz="1600" i="1" dirty="0">
                <a:solidFill>
                  <a:srgbClr val="FF0000"/>
                </a:solidFill>
              </a:rPr>
              <a:t>P</a:t>
            </a:r>
            <a:r>
              <a:rPr lang="en-IN" sz="1600" dirty="0">
                <a:solidFill>
                  <a:srgbClr val="FF0000"/>
                </a:solidFill>
              </a:rPr>
              <a:t> = 0.004</a:t>
            </a:r>
            <a:r>
              <a:rPr lang="en-IN" sz="1600" dirty="0" smtClean="0">
                <a:solidFill>
                  <a:srgbClr val="FF0000"/>
                </a:solidFill>
              </a:rPr>
              <a:t>).  </a:t>
            </a:r>
            <a:r>
              <a:rPr lang="en-IN" sz="1600" b="1" dirty="0" smtClean="0">
                <a:solidFill>
                  <a:srgbClr val="FF0000"/>
                </a:solidFill>
              </a:rPr>
              <a:t>  </a:t>
            </a:r>
            <a:r>
              <a:rPr lang="en-IN" dirty="0" smtClean="0">
                <a:hlinkClick r:id="rId3"/>
              </a:rPr>
              <a:t> </a:t>
            </a:r>
            <a:r>
              <a:rPr lang="en-IN" sz="1400" dirty="0" err="1">
                <a:solidFill>
                  <a:srgbClr val="0070C0"/>
                </a:solidFill>
                <a:hlinkClick r:id="rId3"/>
              </a:rPr>
              <a:t>Int</a:t>
            </a:r>
            <a:r>
              <a:rPr lang="en-IN" sz="1400" dirty="0">
                <a:solidFill>
                  <a:srgbClr val="0070C0"/>
                </a:solidFill>
                <a:hlinkClick r:id="rId3"/>
              </a:rPr>
              <a:t> J </a:t>
            </a:r>
            <a:r>
              <a:rPr lang="en-IN" sz="1400" dirty="0" err="1">
                <a:solidFill>
                  <a:srgbClr val="0070C0"/>
                </a:solidFill>
                <a:hlinkClick r:id="rId3"/>
              </a:rPr>
              <a:t>Appl</a:t>
            </a:r>
            <a:r>
              <a:rPr lang="en-IN" sz="1400" dirty="0">
                <a:solidFill>
                  <a:srgbClr val="0070C0"/>
                </a:solidFill>
                <a:hlinkClick r:id="rId3"/>
              </a:rPr>
              <a:t> Basic Med Res</a:t>
            </a:r>
            <a:r>
              <a:rPr lang="en-IN" sz="1400" dirty="0">
                <a:solidFill>
                  <a:srgbClr val="0070C0"/>
                </a:solidFill>
              </a:rPr>
              <a:t>. 2014 Jan-Jun; 4(1): 34–37</a:t>
            </a:r>
            <a:endParaRPr lang="en-IN" sz="1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447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76261" y="249382"/>
            <a:ext cx="8911687" cy="711199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ROLE OF ELECTROLYTES IN  RMP AND ACTION POTENTIAL</a:t>
            </a:r>
            <a:endParaRPr lang="en-IN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431" y="1413164"/>
            <a:ext cx="4101181" cy="4787109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 flipV="1">
            <a:off x="7506629" y="1905000"/>
            <a:ext cx="3999001" cy="64475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105" y="1413164"/>
            <a:ext cx="4574095" cy="4698878"/>
          </a:xfrm>
        </p:spPr>
      </p:pic>
    </p:spTree>
    <p:extLst>
      <p:ext uri="{BB962C8B-B14F-4D97-AF65-F5344CB8AC3E}">
        <p14:creationId xmlns:p14="http://schemas.microsoft.com/office/powerpoint/2010/main" val="2380063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HYPOKALEMIA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90963" y="-1278875"/>
            <a:ext cx="4940962" cy="10225870"/>
          </a:xfrm>
        </p:spPr>
      </p:pic>
    </p:spTree>
    <p:extLst>
      <p:ext uri="{BB962C8B-B14F-4D97-AF65-F5344CB8AC3E}">
        <p14:creationId xmlns:p14="http://schemas.microsoft.com/office/powerpoint/2010/main" val="4229833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76261" y="110761"/>
            <a:ext cx="8911687" cy="554985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HYPOKALEMIA</a:t>
            </a:r>
            <a:endParaRPr lang="en-IN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253776" y="1246741"/>
            <a:ext cx="5017477" cy="4339180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93" y="786063"/>
            <a:ext cx="4338637" cy="5121750"/>
          </a:xfrm>
        </p:spPr>
      </p:pic>
    </p:spTree>
    <p:extLst>
      <p:ext uri="{BB962C8B-B14F-4D97-AF65-F5344CB8AC3E}">
        <p14:creationId xmlns:p14="http://schemas.microsoft.com/office/powerpoint/2010/main" val="2034694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4653" y="70658"/>
            <a:ext cx="8911687" cy="603111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HYPOKALEMIA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7" t="1050" r="15376" b="-1050"/>
          <a:stretch/>
        </p:blipFill>
        <p:spPr>
          <a:xfrm rot="16200000">
            <a:off x="1914344" y="1373799"/>
            <a:ext cx="4645893" cy="5389634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78" y="1745669"/>
            <a:ext cx="4338637" cy="4645894"/>
          </a:xfrm>
        </p:spPr>
      </p:pic>
    </p:spTree>
    <p:extLst>
      <p:ext uri="{BB962C8B-B14F-4D97-AF65-F5344CB8AC3E}">
        <p14:creationId xmlns:p14="http://schemas.microsoft.com/office/powerpoint/2010/main" val="2394243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HYPOKALEMIA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19564" y="-525021"/>
            <a:ext cx="5282213" cy="9287886"/>
          </a:xfrm>
        </p:spPr>
      </p:pic>
    </p:spTree>
    <p:extLst>
      <p:ext uri="{BB962C8B-B14F-4D97-AF65-F5344CB8AC3E}">
        <p14:creationId xmlns:p14="http://schemas.microsoft.com/office/powerpoint/2010/main" val="3287188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3" y="794084"/>
            <a:ext cx="4343400" cy="5070339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056" y="794084"/>
            <a:ext cx="4338637" cy="4694707"/>
          </a:xfrm>
        </p:spPr>
      </p:pic>
    </p:spTree>
    <p:extLst>
      <p:ext uri="{BB962C8B-B14F-4D97-AF65-F5344CB8AC3E}">
        <p14:creationId xmlns:p14="http://schemas.microsoft.com/office/powerpoint/2010/main" val="2953971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QT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Causes of long QT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IN" dirty="0">
                <a:hlinkClick r:id="rId2"/>
              </a:rPr>
              <a:t>Hypokalaemia</a:t>
            </a:r>
            <a:endParaRPr lang="en-IN" dirty="0"/>
          </a:p>
          <a:p>
            <a:r>
              <a:rPr lang="en-IN" dirty="0">
                <a:hlinkClick r:id="rId3"/>
              </a:rPr>
              <a:t>Hypomagnesaemia</a:t>
            </a:r>
            <a:endParaRPr lang="en-IN" dirty="0"/>
          </a:p>
          <a:p>
            <a:r>
              <a:rPr lang="en-IN" dirty="0">
                <a:hlinkClick r:id="rId4"/>
              </a:rPr>
              <a:t>Hypocalcaemia</a:t>
            </a:r>
            <a:endParaRPr lang="en-IN" dirty="0"/>
          </a:p>
          <a:p>
            <a:r>
              <a:rPr lang="en-IN" dirty="0">
                <a:hlinkClick r:id="rId5"/>
              </a:rPr>
              <a:t>Hypothermia</a:t>
            </a:r>
            <a:endParaRPr lang="en-IN" dirty="0"/>
          </a:p>
          <a:p>
            <a:r>
              <a:rPr lang="en-IN" dirty="0">
                <a:hlinkClick r:id="rId6"/>
              </a:rPr>
              <a:t>Myocardial ischemia</a:t>
            </a:r>
            <a:endParaRPr lang="en-IN" dirty="0"/>
          </a:p>
          <a:p>
            <a:r>
              <a:rPr lang="en-IN" dirty="0"/>
              <a:t>Post-cardiac arrest</a:t>
            </a:r>
          </a:p>
          <a:p>
            <a:r>
              <a:rPr lang="en-IN" dirty="0">
                <a:hlinkClick r:id="rId7"/>
              </a:rPr>
              <a:t>Raised intracranial pressure</a:t>
            </a:r>
            <a:endParaRPr lang="en-IN" dirty="0"/>
          </a:p>
          <a:p>
            <a:r>
              <a:rPr lang="en-IN" dirty="0"/>
              <a:t>Congenital long QT syndrome</a:t>
            </a:r>
          </a:p>
          <a:p>
            <a:r>
              <a:rPr lang="en-IN" dirty="0">
                <a:hlinkClick r:id="rId8" tooltip="Drugs causing QT prolongation"/>
              </a:rPr>
              <a:t>DRUGS</a:t>
            </a:r>
            <a:endParaRPr lang="en-IN" dirty="0"/>
          </a:p>
          <a:p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N" b="1" dirty="0" err="1"/>
              <a:t>Bazett’s</a:t>
            </a:r>
            <a:r>
              <a:rPr lang="en-IN" b="1" dirty="0"/>
              <a:t> formula: </a:t>
            </a:r>
            <a:r>
              <a:rPr lang="en-IN" dirty="0"/>
              <a:t>QT</a:t>
            </a:r>
            <a:r>
              <a:rPr lang="en-IN" baseline="-25000" dirty="0"/>
              <a:t>C</a:t>
            </a:r>
            <a:r>
              <a:rPr lang="en-IN" dirty="0"/>
              <a:t> = QT / √ RR</a:t>
            </a:r>
          </a:p>
          <a:p>
            <a:r>
              <a:rPr lang="en-IN" b="1" dirty="0" err="1"/>
              <a:t>Fredericia’s</a:t>
            </a:r>
            <a:r>
              <a:rPr lang="en-IN" b="1" dirty="0"/>
              <a:t> formula: </a:t>
            </a:r>
            <a:r>
              <a:rPr lang="en-IN" dirty="0"/>
              <a:t>QT</a:t>
            </a:r>
            <a:r>
              <a:rPr lang="en-IN" baseline="-25000" dirty="0"/>
              <a:t>C</a:t>
            </a:r>
            <a:r>
              <a:rPr lang="en-IN" dirty="0"/>
              <a:t> = QT / RR </a:t>
            </a:r>
            <a:r>
              <a:rPr lang="en-IN" baseline="30000" dirty="0"/>
              <a:t>1/3</a:t>
            </a:r>
            <a:endParaRPr lang="en-IN" dirty="0"/>
          </a:p>
          <a:p>
            <a:r>
              <a:rPr lang="en-IN" b="1" dirty="0"/>
              <a:t>Framingham formula: </a:t>
            </a:r>
            <a:r>
              <a:rPr lang="en-IN" dirty="0"/>
              <a:t>QT</a:t>
            </a:r>
            <a:r>
              <a:rPr lang="en-IN" baseline="-25000" dirty="0"/>
              <a:t>C</a:t>
            </a:r>
            <a:r>
              <a:rPr lang="en-IN" dirty="0"/>
              <a:t> = QT + 0.154 (1 – RR)</a:t>
            </a:r>
          </a:p>
          <a:p>
            <a:r>
              <a:rPr lang="en-IN" b="1" dirty="0"/>
              <a:t>Hodges formula: </a:t>
            </a:r>
            <a:r>
              <a:rPr lang="en-IN" dirty="0"/>
              <a:t>QT</a:t>
            </a:r>
            <a:r>
              <a:rPr lang="en-IN" baseline="-25000" dirty="0"/>
              <a:t>C</a:t>
            </a:r>
            <a:r>
              <a:rPr lang="en-IN" dirty="0"/>
              <a:t> = QT + 1.75 (heart rate – 60)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9098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QT</a:t>
            </a:r>
            <a:endParaRPr lang="en-IN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https://lifeinthefastlane.com/wp-content/uploads/2010/12/qt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105" y="1978683"/>
            <a:ext cx="4338637" cy="387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2110" y="1969475"/>
            <a:ext cx="6991926" cy="475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044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418" y="599539"/>
            <a:ext cx="9460345" cy="5486399"/>
          </a:xfrm>
        </p:spPr>
      </p:pic>
    </p:spTree>
    <p:extLst>
      <p:ext uri="{BB962C8B-B14F-4D97-AF65-F5344CB8AC3E}">
        <p14:creationId xmlns:p14="http://schemas.microsoft.com/office/powerpoint/2010/main" val="2197608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2181" y="198994"/>
            <a:ext cx="8911687" cy="724642"/>
          </a:xfrm>
        </p:spPr>
        <p:txBody>
          <a:bodyPr>
            <a:normAutofit/>
          </a:bodyPr>
          <a:lstStyle/>
          <a:p>
            <a:r>
              <a:rPr lang="en-IN" b="1" dirty="0" smtClean="0"/>
              <a:t>HYPOKALEMIA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921" y="1026695"/>
            <a:ext cx="8495584" cy="5684347"/>
          </a:xfrm>
        </p:spPr>
      </p:pic>
    </p:spTree>
    <p:extLst>
      <p:ext uri="{BB962C8B-B14F-4D97-AF65-F5344CB8AC3E}">
        <p14:creationId xmlns:p14="http://schemas.microsoft.com/office/powerpoint/2010/main" val="2826996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QT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normal range for the rate-corrected QT interval is similar in males and females from birth until late adolescence (0.37 to 0.44 sec). In adults, females have slightly longer QT intervals than males. A corrected QT interval of more than 0.45 sec is considered prolonged in men; the normal range generally is extended to 0.45 to 0.47 seconds in women (</a:t>
            </a:r>
            <a:r>
              <a:rPr lang="en-IN" u="sng" dirty="0">
                <a:hlinkClick r:id="rId2"/>
              </a:rPr>
              <a:t>table 2</a:t>
            </a:r>
            <a:r>
              <a:rPr lang="en-IN" dirty="0"/>
              <a:t>) [</a:t>
            </a:r>
            <a:r>
              <a:rPr lang="en-IN" u="sng" dirty="0">
                <a:hlinkClick r:id="rId3"/>
              </a:rPr>
              <a:t>10</a:t>
            </a:r>
            <a:r>
              <a:rPr lang="en-IN" dirty="0"/>
              <a:t>]. (See </a:t>
            </a:r>
            <a:r>
              <a:rPr lang="en-IN" u="sng" dirty="0">
                <a:hlinkClick r:id="rId4"/>
              </a:rPr>
              <a:t>'Diagnosis'</a:t>
            </a:r>
            <a:r>
              <a:rPr lang="en-IN" dirty="0"/>
              <a:t> below.)</a:t>
            </a:r>
          </a:p>
        </p:txBody>
      </p:sp>
    </p:spTree>
    <p:extLst>
      <p:ext uri="{BB962C8B-B14F-4D97-AF65-F5344CB8AC3E}">
        <p14:creationId xmlns:p14="http://schemas.microsoft.com/office/powerpoint/2010/main" val="3523867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84238" y="-686941"/>
            <a:ext cx="5988003" cy="8629209"/>
          </a:xfrm>
        </p:spPr>
      </p:pic>
    </p:spTree>
    <p:extLst>
      <p:ext uri="{BB962C8B-B14F-4D97-AF65-F5344CB8AC3E}">
        <p14:creationId xmlns:p14="http://schemas.microsoft.com/office/powerpoint/2010/main" val="118635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8140" y="85267"/>
            <a:ext cx="8911687" cy="461740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HYPOKALEMIA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17" b="41140"/>
          <a:stretch/>
        </p:blipFill>
        <p:spPr>
          <a:xfrm>
            <a:off x="1858140" y="723356"/>
            <a:ext cx="10333860" cy="5910055"/>
          </a:xfrm>
        </p:spPr>
      </p:pic>
    </p:spTree>
    <p:extLst>
      <p:ext uri="{BB962C8B-B14F-4D97-AF65-F5344CB8AC3E}">
        <p14:creationId xmlns:p14="http://schemas.microsoft.com/office/powerpoint/2010/main" val="3110183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ISCHAEMIA</a:t>
            </a:r>
            <a:endParaRPr lang="en-IN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 smtClean="0"/>
              <a:t>HYPOKALEMIA</a:t>
            </a:r>
            <a:endParaRPr lang="en-IN" dirty="0"/>
          </a:p>
        </p:txBody>
      </p:sp>
      <p:pic>
        <p:nvPicPr>
          <p:cNvPr id="1026" name="Picture 2" descr="https://lifeinthefastlane.com/wp-content/uploads/2010/11/biphasi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350" y="3482975"/>
            <a:ext cx="290512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ifeinthefastlane.com/wp-content/uploads/2010/11/Biphasic-T-waves-hypok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563" y="2777601"/>
            <a:ext cx="4338637" cy="289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07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HYPERKALEMIA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764" y="1616364"/>
            <a:ext cx="9606082" cy="524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66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HYPERKALEMIA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N" sz="6000" u="sng" dirty="0" smtClean="0"/>
              <a:t>5.5</a:t>
            </a:r>
            <a:r>
              <a:rPr lang="en-IN" sz="6000" u="sng" dirty="0"/>
              <a:t> </a:t>
            </a:r>
            <a:r>
              <a:rPr lang="en-IN" sz="6000" u="sng" dirty="0" err="1" smtClean="0"/>
              <a:t>mEq</a:t>
            </a:r>
            <a:r>
              <a:rPr lang="en-IN" sz="6000" u="sng" dirty="0" smtClean="0"/>
              <a:t>/L (</a:t>
            </a:r>
            <a:r>
              <a:rPr lang="en-IN" sz="6000" b="1" dirty="0" smtClean="0"/>
              <a:t>repolarization abnormalities)</a:t>
            </a:r>
            <a:r>
              <a:rPr lang="en-IN" sz="6000" dirty="0" smtClean="0"/>
              <a:t>:</a:t>
            </a:r>
            <a:r>
              <a:rPr lang="en-IN" sz="6000" dirty="0"/>
              <a:t> </a:t>
            </a:r>
            <a:r>
              <a:rPr lang="en-IN" sz="6000" dirty="0" smtClean="0"/>
              <a:t>Peaked </a:t>
            </a:r>
            <a:r>
              <a:rPr lang="en-IN" sz="6000" dirty="0"/>
              <a:t>T waves (usually the earliest sign of </a:t>
            </a:r>
            <a:r>
              <a:rPr lang="en-IN" sz="6000" dirty="0" smtClean="0"/>
              <a:t>hyperkalaemia)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sz="6000" u="sng" dirty="0"/>
          </a:p>
          <a:p>
            <a:pPr>
              <a:buFont typeface="Wingdings" panose="05000000000000000000" pitchFamily="2" charset="2"/>
              <a:buChar char="Ø"/>
            </a:pPr>
            <a:r>
              <a:rPr lang="en-IN" sz="6000" u="sng" dirty="0" smtClean="0"/>
              <a:t>&gt; </a:t>
            </a:r>
            <a:r>
              <a:rPr lang="en-IN" sz="6000" u="sng" dirty="0"/>
              <a:t>6.5 </a:t>
            </a:r>
            <a:r>
              <a:rPr lang="en-IN" sz="6000" u="sng" dirty="0" err="1"/>
              <a:t>mEq</a:t>
            </a:r>
            <a:r>
              <a:rPr lang="en-IN" sz="6000" u="sng" dirty="0"/>
              <a:t>/L</a:t>
            </a:r>
            <a:r>
              <a:rPr lang="en-IN" sz="6000" dirty="0"/>
              <a:t> </a:t>
            </a:r>
            <a:r>
              <a:rPr lang="en-IN" sz="6000" dirty="0" smtClean="0"/>
              <a:t>(</a:t>
            </a:r>
            <a:r>
              <a:rPr lang="en-IN" sz="6000" dirty="0"/>
              <a:t> </a:t>
            </a:r>
            <a:r>
              <a:rPr lang="en-IN" sz="6000" b="1" dirty="0"/>
              <a:t>progressive paralysis of the </a:t>
            </a:r>
            <a:r>
              <a:rPr lang="en-IN" sz="6000" b="1" dirty="0" smtClean="0"/>
              <a:t>atria):</a:t>
            </a:r>
            <a:r>
              <a:rPr lang="en-IN" sz="6000" dirty="0" smtClean="0"/>
              <a:t>P </a:t>
            </a:r>
            <a:r>
              <a:rPr lang="en-IN" sz="6000" dirty="0"/>
              <a:t>wave widens and </a:t>
            </a:r>
            <a:r>
              <a:rPr lang="en-IN" sz="6000" dirty="0" err="1" smtClean="0"/>
              <a:t>flattens,PR</a:t>
            </a:r>
            <a:r>
              <a:rPr lang="en-IN" sz="6000" dirty="0" smtClean="0"/>
              <a:t> </a:t>
            </a:r>
            <a:r>
              <a:rPr lang="en-IN" sz="6000" dirty="0"/>
              <a:t>segment </a:t>
            </a:r>
            <a:r>
              <a:rPr lang="en-IN" sz="6000" dirty="0" err="1" smtClean="0"/>
              <a:t>lengthens,P</a:t>
            </a:r>
            <a:r>
              <a:rPr lang="en-IN" sz="6000" dirty="0" smtClean="0"/>
              <a:t>  </a:t>
            </a:r>
            <a:r>
              <a:rPr lang="en-IN" sz="6000" dirty="0"/>
              <a:t>disappear</a:t>
            </a:r>
          </a:p>
          <a:p>
            <a:r>
              <a:rPr lang="en-IN" sz="6000" u="sng" dirty="0" smtClean="0"/>
              <a:t> </a:t>
            </a:r>
            <a:r>
              <a:rPr lang="en-IN" sz="6000" u="sng" dirty="0"/>
              <a:t>&gt; 7.0  </a:t>
            </a:r>
            <a:r>
              <a:rPr lang="en-IN" sz="6000" u="sng" dirty="0" err="1" smtClean="0"/>
              <a:t>mEq</a:t>
            </a:r>
            <a:r>
              <a:rPr lang="en-IN" sz="6000" u="sng" dirty="0" smtClean="0"/>
              <a:t>/L9</a:t>
            </a:r>
            <a:r>
              <a:rPr lang="en-IN" sz="6000" b="1" dirty="0" smtClean="0"/>
              <a:t>conduction </a:t>
            </a:r>
            <a:r>
              <a:rPr lang="en-IN" sz="6000" b="1" dirty="0"/>
              <a:t>abnormalities </a:t>
            </a:r>
            <a:r>
              <a:rPr lang="en-IN" sz="6000" dirty="0"/>
              <a:t>and</a:t>
            </a:r>
            <a:r>
              <a:rPr lang="en-IN" sz="6000" b="1" dirty="0"/>
              <a:t> bradycardia</a:t>
            </a:r>
            <a:r>
              <a:rPr lang="en-IN" sz="6000" dirty="0"/>
              <a:t>:</a:t>
            </a:r>
          </a:p>
          <a:p>
            <a:pPr marL="0" indent="0">
              <a:buNone/>
            </a:pPr>
            <a:r>
              <a:rPr lang="en-IN" sz="6000" dirty="0"/>
              <a:t>Prolonged QRS interval with bizarre QRS morphology</a:t>
            </a:r>
          </a:p>
          <a:p>
            <a:pPr marL="0" indent="0">
              <a:buNone/>
            </a:pPr>
            <a:r>
              <a:rPr lang="en-IN" sz="6000" dirty="0"/>
              <a:t>High-grade AV block with slow </a:t>
            </a:r>
            <a:r>
              <a:rPr lang="en-IN" sz="6000" dirty="0" smtClean="0"/>
              <a:t>JR,IVR</a:t>
            </a:r>
            <a:endParaRPr lang="en-IN" sz="6000" dirty="0"/>
          </a:p>
          <a:p>
            <a:pPr marL="0" indent="0">
              <a:buNone/>
            </a:pPr>
            <a:r>
              <a:rPr lang="en-IN" sz="6000" dirty="0"/>
              <a:t>Any kind of conduction block (bundle branch blocks, fascicular blocks)</a:t>
            </a:r>
          </a:p>
          <a:p>
            <a:pPr marL="0" indent="0">
              <a:buNone/>
            </a:pPr>
            <a:r>
              <a:rPr lang="en-IN" sz="6000" dirty="0"/>
              <a:t>Sinus bradycardia or slow </a:t>
            </a:r>
            <a:r>
              <a:rPr lang="en-IN" sz="6000" dirty="0" smtClean="0"/>
              <a:t>A sine </a:t>
            </a:r>
            <a:r>
              <a:rPr lang="en-IN" sz="6000" dirty="0"/>
              <a:t>wave appearance (a pre-terminal rhythm)</a:t>
            </a:r>
          </a:p>
          <a:p>
            <a:r>
              <a:rPr lang="en-IN" sz="6000" u="sng" dirty="0" smtClean="0"/>
              <a:t> </a:t>
            </a:r>
            <a:r>
              <a:rPr lang="en-IN" sz="6000" u="sng" dirty="0"/>
              <a:t>&gt; 9.0 </a:t>
            </a:r>
            <a:r>
              <a:rPr lang="en-IN" sz="6000" u="sng" dirty="0" err="1"/>
              <a:t>mEq</a:t>
            </a:r>
            <a:r>
              <a:rPr lang="en-IN" sz="6000" u="sng" dirty="0"/>
              <a:t>/L</a:t>
            </a:r>
            <a:r>
              <a:rPr lang="en-IN" sz="6000" dirty="0"/>
              <a:t> </a:t>
            </a:r>
            <a:r>
              <a:rPr lang="en-IN" sz="6000" dirty="0" smtClean="0"/>
              <a:t>(</a:t>
            </a:r>
            <a:r>
              <a:rPr lang="en-IN" sz="6000" dirty="0"/>
              <a:t> </a:t>
            </a:r>
            <a:r>
              <a:rPr lang="en-IN" sz="6000" b="1" dirty="0"/>
              <a:t>cardiac arrest</a:t>
            </a:r>
            <a:r>
              <a:rPr lang="en-IN" sz="6000" dirty="0"/>
              <a:t> </a:t>
            </a:r>
            <a:r>
              <a:rPr lang="en-IN" sz="6000" dirty="0" smtClean="0"/>
              <a:t>):</a:t>
            </a:r>
            <a:r>
              <a:rPr lang="en-IN" sz="6000" dirty="0" err="1" smtClean="0"/>
              <a:t>Asystole</a:t>
            </a:r>
            <a:r>
              <a:rPr lang="en-IN" sz="6000" dirty="0" err="1"/>
              <a:t>,</a:t>
            </a:r>
            <a:r>
              <a:rPr lang="en-IN" sz="6000" dirty="0" err="1" smtClean="0"/>
              <a:t>Ventricular</a:t>
            </a:r>
            <a:r>
              <a:rPr lang="en-IN" sz="6000" dirty="0" smtClean="0"/>
              <a:t> </a:t>
            </a:r>
            <a:r>
              <a:rPr lang="en-IN" sz="6000" dirty="0" err="1" smtClean="0"/>
              <a:t>fibrillation,PEA</a:t>
            </a:r>
            <a:r>
              <a:rPr lang="en-IN" sz="6000" dirty="0" smtClean="0"/>
              <a:t> </a:t>
            </a:r>
            <a:r>
              <a:rPr lang="en-IN" sz="6000" dirty="0"/>
              <a:t>with bizarre, wide complex </a:t>
            </a:r>
            <a:r>
              <a:rPr lang="en-IN" sz="6000" dirty="0" smtClean="0"/>
              <a:t>rhythm</a:t>
            </a:r>
            <a:endParaRPr lang="en-IN" sz="6000" dirty="0"/>
          </a:p>
        </p:txBody>
      </p:sp>
    </p:spTree>
    <p:extLst>
      <p:ext uri="{BB962C8B-B14F-4D97-AF65-F5344CB8AC3E}">
        <p14:creationId xmlns:p14="http://schemas.microsoft.com/office/powerpoint/2010/main" val="1414344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655" y="415636"/>
            <a:ext cx="9389036" cy="6209753"/>
          </a:xfrm>
        </p:spPr>
      </p:pic>
    </p:spTree>
    <p:extLst>
      <p:ext uri="{BB962C8B-B14F-4D97-AF65-F5344CB8AC3E}">
        <p14:creationId xmlns:p14="http://schemas.microsoft.com/office/powerpoint/2010/main" val="1371815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1256" y="523442"/>
            <a:ext cx="8911687" cy="424514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HYPERKALEMIA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01954" y="-1266337"/>
            <a:ext cx="5569590" cy="1035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94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8381" y="0"/>
            <a:ext cx="8911687" cy="640445"/>
          </a:xfrm>
        </p:spPr>
        <p:txBody>
          <a:bodyPr/>
          <a:lstStyle/>
          <a:p>
            <a:r>
              <a:rPr lang="en-IN" b="1" dirty="0"/>
              <a:t>HYPERKALEMIA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3" r="16363"/>
          <a:stretch/>
        </p:blipFill>
        <p:spPr>
          <a:xfrm rot="5400000">
            <a:off x="3603440" y="-716600"/>
            <a:ext cx="6041570" cy="8911689"/>
          </a:xfrm>
        </p:spPr>
      </p:pic>
    </p:spTree>
    <p:extLst>
      <p:ext uri="{BB962C8B-B14F-4D97-AF65-F5344CB8AC3E}">
        <p14:creationId xmlns:p14="http://schemas.microsoft.com/office/powerpoint/2010/main" val="190184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335" y="323273"/>
            <a:ext cx="8911687" cy="543383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HYPERKALEMIA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96449" y="-658444"/>
            <a:ext cx="5914568" cy="9774604"/>
          </a:xfrm>
        </p:spPr>
      </p:pic>
    </p:spTree>
    <p:extLst>
      <p:ext uri="{BB962C8B-B14F-4D97-AF65-F5344CB8AC3E}">
        <p14:creationId xmlns:p14="http://schemas.microsoft.com/office/powerpoint/2010/main" val="3096195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HYPERKALEMIA</a:t>
            </a:r>
            <a:endParaRPr lang="en-IN" dirty="0"/>
          </a:p>
        </p:txBody>
      </p:sp>
      <p:pic>
        <p:nvPicPr>
          <p:cNvPr id="2050" name="Picture 2" descr="slow junctional rhythm hyperk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3284" y="2277979"/>
            <a:ext cx="5253790" cy="384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ADVANCED AV BLOCK CAN OCCUR WITH										  HYPERKALEMIA																HYPERMAGNESEMIA	</a:t>
            </a:r>
          </a:p>
          <a:p>
            <a:r>
              <a:rPr lang="en-IN" dirty="0"/>
              <a:t>       METABOLIC ACIDOSIS													POSSIBLY  SEVERE HYPONATREMIA																													Heart India / Volume 5 / Issue 2 / April-June 2017</a:t>
            </a:r>
          </a:p>
        </p:txBody>
      </p:sp>
    </p:spTree>
    <p:extLst>
      <p:ext uri="{BB962C8B-B14F-4D97-AF65-F5344CB8AC3E}">
        <p14:creationId xmlns:p14="http://schemas.microsoft.com/office/powerpoint/2010/main" val="1496494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9620" y="1178292"/>
            <a:ext cx="8911687" cy="1280890"/>
          </a:xfrm>
        </p:spPr>
        <p:txBody>
          <a:bodyPr/>
          <a:lstStyle/>
          <a:p>
            <a:r>
              <a:rPr lang="en-IN" b="1" dirty="0"/>
              <a:t>P</a:t>
            </a:r>
            <a:r>
              <a:rPr lang="en-IN" b="1" dirty="0" smtClean="0"/>
              <a:t>ost atropine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0" r="36170"/>
          <a:stretch/>
        </p:blipFill>
        <p:spPr>
          <a:xfrm rot="16200000">
            <a:off x="4367893" y="-277588"/>
            <a:ext cx="4302579" cy="9299123"/>
          </a:xfrm>
        </p:spPr>
      </p:pic>
    </p:spTree>
    <p:extLst>
      <p:ext uri="{BB962C8B-B14F-4D97-AF65-F5344CB8AC3E}">
        <p14:creationId xmlns:p14="http://schemas.microsoft.com/office/powerpoint/2010/main" val="1986219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06417" y="-1385066"/>
            <a:ext cx="5686883" cy="10362960"/>
          </a:xfrm>
        </p:spPr>
      </p:pic>
    </p:spTree>
    <p:extLst>
      <p:ext uri="{BB962C8B-B14F-4D97-AF65-F5344CB8AC3E}">
        <p14:creationId xmlns:p14="http://schemas.microsoft.com/office/powerpoint/2010/main" val="1725515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1" t="540" r="27967" b="-540"/>
          <a:stretch/>
        </p:blipFill>
        <p:spPr>
          <a:xfrm rot="16200000">
            <a:off x="4263185" y="-1475295"/>
            <a:ext cx="5082054" cy="10573884"/>
          </a:xfrm>
        </p:spPr>
      </p:pic>
    </p:spTree>
    <p:extLst>
      <p:ext uri="{BB962C8B-B14F-4D97-AF65-F5344CB8AC3E}">
        <p14:creationId xmlns:p14="http://schemas.microsoft.com/office/powerpoint/2010/main" val="3036363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8344" y="328546"/>
            <a:ext cx="8911687" cy="1280890"/>
          </a:xfrm>
        </p:spPr>
        <p:txBody>
          <a:bodyPr/>
          <a:lstStyle/>
          <a:p>
            <a:r>
              <a:rPr lang="en-IN" b="1" dirty="0" smtClean="0"/>
              <a:t>HYPERKALEMIA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30" y="1256145"/>
            <a:ext cx="10450286" cy="5172364"/>
          </a:xfrm>
        </p:spPr>
      </p:pic>
    </p:spTree>
    <p:extLst>
      <p:ext uri="{BB962C8B-B14F-4D97-AF65-F5344CB8AC3E}">
        <p14:creationId xmlns:p14="http://schemas.microsoft.com/office/powerpoint/2010/main" val="3617110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HYPERKALEMIA</a:t>
            </a:r>
            <a:endParaRPr lang="en-IN" dirty="0"/>
          </a:p>
        </p:txBody>
      </p:sp>
      <p:pic>
        <p:nvPicPr>
          <p:cNvPr id="3074" name="Picture 2" descr="Image result for HYPERKALEMIA ECG MIMICKING MYOCARDIAL INFARCTION IMAG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546" y="2133600"/>
            <a:ext cx="8836734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2152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HYPOMAGNESEMIA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Congestive cardiac failure</a:t>
            </a:r>
          </a:p>
          <a:p>
            <a:r>
              <a:rPr lang="en-IN" dirty="0" smtClean="0"/>
              <a:t>Ventricular arrhythmias</a:t>
            </a:r>
          </a:p>
          <a:p>
            <a:r>
              <a:rPr lang="en-IN" dirty="0" smtClean="0"/>
              <a:t>Long QT syndromes</a:t>
            </a:r>
          </a:p>
          <a:p>
            <a:r>
              <a:rPr lang="en-IN" dirty="0" smtClean="0"/>
              <a:t>Progression Atheros sclerosis</a:t>
            </a:r>
          </a:p>
          <a:p>
            <a:r>
              <a:rPr lang="en-IN" dirty="0" smtClean="0"/>
              <a:t>Reactive coronary arteries-neuro </a:t>
            </a:r>
            <a:r>
              <a:rPr lang="en-IN" dirty="0" err="1" smtClean="0"/>
              <a:t>hormanal</a:t>
            </a:r>
            <a:r>
              <a:rPr lang="en-IN" dirty="0" smtClean="0"/>
              <a:t>/electrolyte</a:t>
            </a:r>
          </a:p>
          <a:p>
            <a:r>
              <a:rPr lang="en-IN" dirty="0" err="1" smtClean="0"/>
              <a:t>Hypokalemia</a:t>
            </a:r>
            <a:r>
              <a:rPr lang="en-IN" dirty="0" smtClean="0"/>
              <a:t> and calcium induced post ischaemic damage</a:t>
            </a:r>
          </a:p>
          <a:p>
            <a:r>
              <a:rPr lang="en-IN" dirty="0"/>
              <a:t>Hypercoagulability </a:t>
            </a:r>
            <a:r>
              <a:rPr lang="en-IN" dirty="0" smtClean="0"/>
              <a:t>--magnesium </a:t>
            </a:r>
            <a:r>
              <a:rPr lang="en-IN" dirty="0"/>
              <a:t>inhibits coagulation factors (</a:t>
            </a:r>
            <a:r>
              <a:rPr lang="en-IN" dirty="0" err="1"/>
              <a:t>protrombin</a:t>
            </a:r>
            <a:r>
              <a:rPr lang="en-IN" dirty="0"/>
              <a:t>, thrombin, V, VII, IX). </a:t>
            </a:r>
            <a:r>
              <a:rPr lang="en-IN" dirty="0" smtClean="0"/>
              <a:t>,inhibits platelet  aggregation</a:t>
            </a:r>
          </a:p>
          <a:p>
            <a:r>
              <a:rPr lang="en-IN" dirty="0" smtClean="0"/>
              <a:t>Hypertension –</a:t>
            </a:r>
            <a:r>
              <a:rPr lang="en-IN" dirty="0" err="1" smtClean="0"/>
              <a:t>esperimental</a:t>
            </a:r>
            <a:r>
              <a:rPr lang="en-IN" dirty="0" smtClean="0"/>
              <a:t> studies only with out epidemiological sup						secondary HTN-</a:t>
            </a:r>
            <a:r>
              <a:rPr lang="en-IN" dirty="0" err="1" smtClean="0"/>
              <a:t>Eclampsia,alcohol</a:t>
            </a:r>
            <a:r>
              <a:rPr lang="en-IN" dirty="0" smtClean="0"/>
              <a:t> with drawl HTN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15070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60885" y="1283366"/>
            <a:ext cx="4748463" cy="5582656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2" name="Content Placeholder 3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 t="13659" r="-937" b="-12961"/>
          <a:stretch/>
        </p:blipFill>
        <p:spPr>
          <a:xfrm rot="16200000">
            <a:off x="7679996" y="1666977"/>
            <a:ext cx="4338637" cy="4685371"/>
          </a:xfrm>
        </p:spPr>
      </p:pic>
    </p:spTree>
    <p:extLst>
      <p:ext uri="{BB962C8B-B14F-4D97-AF65-F5344CB8AC3E}">
        <p14:creationId xmlns:p14="http://schemas.microsoft.com/office/powerpoint/2010/main" val="19786394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2298" y="605881"/>
            <a:ext cx="8911687" cy="402585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HYPOMAGNESEMIA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928" y="1607127"/>
            <a:ext cx="8393057" cy="5071259"/>
          </a:xfrm>
        </p:spPr>
      </p:pic>
    </p:spTree>
    <p:extLst>
      <p:ext uri="{BB962C8B-B14F-4D97-AF65-F5344CB8AC3E}">
        <p14:creationId xmlns:p14="http://schemas.microsoft.com/office/powerpoint/2010/main" val="4162688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771" y="2133600"/>
            <a:ext cx="7335586" cy="4495800"/>
          </a:xfrm>
        </p:spPr>
      </p:pic>
    </p:spTree>
    <p:extLst>
      <p:ext uri="{BB962C8B-B14F-4D97-AF65-F5344CB8AC3E}">
        <p14:creationId xmlns:p14="http://schemas.microsoft.com/office/powerpoint/2010/main" val="1542426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HYPOMAGNESEMIA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843" y="2133600"/>
            <a:ext cx="8474528" cy="4487636"/>
          </a:xfrm>
        </p:spPr>
      </p:pic>
    </p:spTree>
    <p:extLst>
      <p:ext uri="{BB962C8B-B14F-4D97-AF65-F5344CB8AC3E}">
        <p14:creationId xmlns:p14="http://schemas.microsoft.com/office/powerpoint/2010/main" val="19730687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336" y="2158093"/>
            <a:ext cx="7531528" cy="4503964"/>
          </a:xfrm>
        </p:spPr>
      </p:pic>
    </p:spTree>
    <p:extLst>
      <p:ext uri="{BB962C8B-B14F-4D97-AF65-F5344CB8AC3E}">
        <p14:creationId xmlns:p14="http://schemas.microsoft.com/office/powerpoint/2010/main" val="27669693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HYPERMAGNESEMIA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Severe </a:t>
            </a:r>
            <a:r>
              <a:rPr lang="en-IN" b="1" dirty="0" err="1"/>
              <a:t>hypermagnesemia</a:t>
            </a:r>
            <a:r>
              <a:rPr lang="en-IN" b="1" dirty="0"/>
              <a:t> presenting with abnormal electrocardiographic findings similar to those of </a:t>
            </a:r>
            <a:r>
              <a:rPr lang="en-IN" b="1" dirty="0" err="1" smtClean="0"/>
              <a:t>hyperkalemia</a:t>
            </a:r>
            <a:endParaRPr lang="en-IN" b="1" dirty="0" smtClean="0"/>
          </a:p>
          <a:p>
            <a:r>
              <a:rPr lang="en-IN" b="1" dirty="0" smtClean="0"/>
              <a:t>Sometimes may co exist with </a:t>
            </a:r>
            <a:r>
              <a:rPr lang="en-IN" b="1" dirty="0" err="1" smtClean="0"/>
              <a:t>hyperkalemia</a:t>
            </a:r>
            <a:endParaRPr lang="en-IN" b="1" dirty="0"/>
          </a:p>
          <a:p>
            <a:r>
              <a:rPr lang="en-IN" dirty="0" smtClean="0"/>
              <a:t>Treatment - </a:t>
            </a:r>
            <a:r>
              <a:rPr lang="en-IN" dirty="0" err="1"/>
              <a:t>hemodialysis</a:t>
            </a:r>
            <a:r>
              <a:rPr lang="en-IN" dirty="0"/>
              <a:t> </a:t>
            </a:r>
            <a:r>
              <a:rPr lang="en-IN" dirty="0" smtClean="0"/>
              <a:t> </a:t>
            </a:r>
            <a:r>
              <a:rPr lang="en-IN" dirty="0"/>
              <a:t>with dialysate containing 2.0 </a:t>
            </a:r>
            <a:r>
              <a:rPr lang="en-IN" dirty="0" err="1"/>
              <a:t>mEq</a:t>
            </a:r>
            <a:r>
              <a:rPr lang="en-IN" dirty="0"/>
              <a:t>/L (2.4 mg/</a:t>
            </a:r>
            <a:r>
              <a:rPr lang="en-IN" dirty="0" err="1"/>
              <a:t>dL</a:t>
            </a:r>
            <a:r>
              <a:rPr lang="en-IN" dirty="0"/>
              <a:t>) of magnesium</a:t>
            </a:r>
            <a:r>
              <a:rPr lang="en-IN" dirty="0" smtClean="0"/>
              <a:t>,. </a:t>
            </a:r>
          </a:p>
          <a:p>
            <a:r>
              <a:rPr lang="en-IN" dirty="0" smtClean="0"/>
              <a:t>An </a:t>
            </a:r>
            <a:r>
              <a:rPr lang="en-IN" dirty="0"/>
              <a:t>ECG </a:t>
            </a:r>
            <a:r>
              <a:rPr lang="en-IN" dirty="0" smtClean="0"/>
              <a:t> </a:t>
            </a:r>
            <a:r>
              <a:rPr lang="en-IN" dirty="0"/>
              <a:t>normal sinus rhythm with mild T wave </a:t>
            </a:r>
            <a:r>
              <a:rPr lang="en-IN" dirty="0" smtClean="0"/>
              <a:t>changes at less than 5mg/</a:t>
            </a:r>
            <a:r>
              <a:rPr lang="en-IN" dirty="0" err="1" smtClean="0"/>
              <a:t>dL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48123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HYPERMAGNESEMIA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@ </a:t>
            </a:r>
            <a:r>
              <a:rPr lang="en-IN" dirty="0"/>
              <a:t>6–12 mg/</a:t>
            </a:r>
            <a:r>
              <a:rPr lang="en-IN" dirty="0" err="1"/>
              <a:t>dL</a:t>
            </a:r>
            <a:r>
              <a:rPr lang="en-IN" dirty="0"/>
              <a:t> (5–10 </a:t>
            </a:r>
            <a:r>
              <a:rPr lang="en-IN" dirty="0" err="1"/>
              <a:t>mEq</a:t>
            </a:r>
            <a:r>
              <a:rPr lang="en-IN" dirty="0"/>
              <a:t>/L) </a:t>
            </a:r>
            <a:r>
              <a:rPr lang="en-IN" dirty="0" smtClean="0"/>
              <a:t>- </a:t>
            </a:r>
            <a:r>
              <a:rPr lang="en-IN" dirty="0"/>
              <a:t>ECG changes, </a:t>
            </a:r>
            <a:r>
              <a:rPr lang="en-IN" dirty="0" smtClean="0"/>
              <a:t> </a:t>
            </a:r>
            <a:r>
              <a:rPr lang="en-IN" dirty="0"/>
              <a:t>prolongation of the PR interval, increased duration of QRS complex, prolonged QT interval, delayed </a:t>
            </a:r>
            <a:r>
              <a:rPr lang="en-IN" dirty="0" smtClean="0"/>
              <a:t>IVC, </a:t>
            </a:r>
            <a:r>
              <a:rPr lang="en-IN" dirty="0"/>
              <a:t>and </a:t>
            </a:r>
            <a:r>
              <a:rPr lang="en-IN" dirty="0" smtClean="0"/>
              <a:t>tall </a:t>
            </a:r>
            <a:r>
              <a:rPr lang="en-IN" dirty="0"/>
              <a:t>T </a:t>
            </a:r>
            <a:r>
              <a:rPr lang="en-IN" dirty="0" smtClean="0"/>
              <a:t>wave.</a:t>
            </a:r>
          </a:p>
          <a:p>
            <a:r>
              <a:rPr lang="en-IN" dirty="0" smtClean="0"/>
              <a:t>@ </a:t>
            </a:r>
            <a:r>
              <a:rPr lang="en-IN" dirty="0"/>
              <a:t>9–12 </a:t>
            </a:r>
            <a:r>
              <a:rPr lang="en-IN" dirty="0" smtClean="0"/>
              <a:t>mg/Dl-- </a:t>
            </a:r>
            <a:r>
              <a:rPr lang="en-IN" dirty="0"/>
              <a:t>somnolence, loss of </a:t>
            </a:r>
            <a:r>
              <a:rPr lang="en-IN" dirty="0" smtClean="0"/>
              <a:t>DTR, </a:t>
            </a:r>
            <a:r>
              <a:rPr lang="en-IN" dirty="0"/>
              <a:t>and hypotension, and concentrations &gt;12 mg/</a:t>
            </a:r>
            <a:r>
              <a:rPr lang="en-IN" dirty="0" err="1"/>
              <a:t>dL</a:t>
            </a:r>
            <a:r>
              <a:rPr lang="en-IN" dirty="0"/>
              <a:t> (10 </a:t>
            </a:r>
            <a:r>
              <a:rPr lang="en-IN" dirty="0" err="1"/>
              <a:t>mEq</a:t>
            </a:r>
            <a:r>
              <a:rPr lang="en-IN" dirty="0"/>
              <a:t>/L) may result in sinoatrial and atrioventricular block, ventricular arrhythmias, muscle paralysis, hypoventilation, and stupor. </a:t>
            </a:r>
            <a:endParaRPr lang="en-IN" dirty="0" smtClean="0"/>
          </a:p>
          <a:p>
            <a:r>
              <a:rPr lang="en-IN" dirty="0" smtClean="0"/>
              <a:t>&gt; </a:t>
            </a:r>
            <a:r>
              <a:rPr lang="en-IN" dirty="0"/>
              <a:t>15.6 </a:t>
            </a:r>
            <a:r>
              <a:rPr lang="en-IN" dirty="0" smtClean="0"/>
              <a:t>mg/</a:t>
            </a:r>
            <a:r>
              <a:rPr lang="en-IN" dirty="0" err="1" smtClean="0"/>
              <a:t>dL</a:t>
            </a:r>
            <a:r>
              <a:rPr lang="en-IN" dirty="0" smtClean="0"/>
              <a:t> </a:t>
            </a:r>
            <a:r>
              <a:rPr lang="en-IN" dirty="0"/>
              <a:t>(13 </a:t>
            </a:r>
            <a:r>
              <a:rPr lang="en-IN" dirty="0" err="1" smtClean="0"/>
              <a:t>mEq</a:t>
            </a:r>
            <a:r>
              <a:rPr lang="en-IN" dirty="0" smtClean="0"/>
              <a:t>/L)-- </a:t>
            </a:r>
            <a:r>
              <a:rPr lang="en-IN" dirty="0"/>
              <a:t>asystole, coma and respiratory arrest </a:t>
            </a:r>
            <a:r>
              <a:rPr lang="en-IN" dirty="0" smtClean="0"/>
              <a:t> </a:t>
            </a:r>
          </a:p>
          <a:p>
            <a:endParaRPr lang="en-IN" dirty="0"/>
          </a:p>
          <a:p>
            <a:r>
              <a:rPr lang="es-ES" sz="1050" dirty="0" err="1" smtClean="0"/>
              <a:t>Korean</a:t>
            </a:r>
            <a:r>
              <a:rPr lang="es-ES" sz="1050" dirty="0" smtClean="0"/>
              <a:t> </a:t>
            </a:r>
            <a:r>
              <a:rPr lang="es-ES" sz="1050" dirty="0"/>
              <a:t>J </a:t>
            </a:r>
            <a:r>
              <a:rPr lang="es-ES" sz="1050" dirty="0" err="1"/>
              <a:t>Pediatr</a:t>
            </a:r>
            <a:r>
              <a:rPr lang="es-ES" sz="1050" dirty="0"/>
              <a:t> 20013;56(7):308-311</a:t>
            </a:r>
            <a:endParaRPr lang="en-IN" sz="1050" dirty="0"/>
          </a:p>
        </p:txBody>
      </p:sp>
    </p:spTree>
    <p:extLst>
      <p:ext uri="{BB962C8B-B14F-4D97-AF65-F5344CB8AC3E}">
        <p14:creationId xmlns:p14="http://schemas.microsoft.com/office/powerpoint/2010/main" val="4244399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HYPERCALCEMIA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Hypercalcemia, acute and chronic, irrespective of the cause, is known to have effects on the heart and the vascular system that are potentially life-threatening. Some of these effects include accelerated atherosclerosis, uncontrolled hypertension, structural effects, and progressive cardiac dysfunction. </a:t>
            </a:r>
            <a:r>
              <a:rPr lang="en-IN" dirty="0" smtClean="0"/>
              <a:t>Heart </a:t>
            </a:r>
            <a:r>
              <a:rPr lang="en-IN" dirty="0" err="1"/>
              <a:t>Metab</a:t>
            </a:r>
            <a:r>
              <a:rPr lang="en-IN" dirty="0"/>
              <a:t>. 2006;30:25–29</a:t>
            </a:r>
          </a:p>
        </p:txBody>
      </p:sp>
    </p:spTree>
    <p:extLst>
      <p:ext uri="{BB962C8B-B14F-4D97-AF65-F5344CB8AC3E}">
        <p14:creationId xmlns:p14="http://schemas.microsoft.com/office/powerpoint/2010/main" val="38264457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HYPERCALCEMIA  PSEUDOINFARCTION PATTERN</a:t>
            </a:r>
            <a:endParaRPr lang="en-IN" dirty="0"/>
          </a:p>
        </p:txBody>
      </p:sp>
      <p:pic>
        <p:nvPicPr>
          <p:cNvPr id="4098" name="Picture 2" descr="An external file that holds a picture, illustration, etc.&#10;Object name is i1947-6094-10-3-193-f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521" y="1905001"/>
            <a:ext cx="8964386" cy="475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1451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5220" y="62637"/>
            <a:ext cx="8911687" cy="61113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429" y="858253"/>
            <a:ext cx="8286750" cy="5887452"/>
          </a:xfrm>
        </p:spPr>
      </p:pic>
    </p:spTree>
    <p:extLst>
      <p:ext uri="{BB962C8B-B14F-4D97-AF65-F5344CB8AC3E}">
        <p14:creationId xmlns:p14="http://schemas.microsoft.com/office/powerpoint/2010/main" val="32579734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b="1" u="sng" dirty="0"/>
              <a:t>The four causes of a short QT interval</a:t>
            </a:r>
            <a:r>
              <a:rPr lang="en-IN" b="1" dirty="0"/>
              <a:t>:</a:t>
            </a:r>
            <a:endParaRPr lang="en-IN" dirty="0"/>
          </a:p>
          <a:p>
            <a:r>
              <a:rPr lang="en-IN" dirty="0"/>
              <a:t>Hypercalcemia</a:t>
            </a:r>
          </a:p>
          <a:p>
            <a:r>
              <a:rPr lang="en-IN" dirty="0"/>
              <a:t>Digitalis</a:t>
            </a:r>
          </a:p>
          <a:p>
            <a:r>
              <a:rPr lang="en-IN" dirty="0"/>
              <a:t>Thyrotoxicosis</a:t>
            </a:r>
          </a:p>
          <a:p>
            <a:r>
              <a:rPr lang="en-IN" dirty="0"/>
              <a:t>Increased sympathetic tone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fontAlgn="base"/>
            <a:r>
              <a:rPr lang="en-IN" b="1" dirty="0" smtClean="0"/>
              <a:t>Mild </a:t>
            </a:r>
            <a:r>
              <a:rPr lang="en-IN" b="1" dirty="0"/>
              <a:t>hypercalcemia</a:t>
            </a:r>
            <a:r>
              <a:rPr lang="en-IN" dirty="0"/>
              <a:t> </a:t>
            </a:r>
            <a:r>
              <a:rPr lang="en-IN" dirty="0" smtClean="0"/>
              <a:t>—asymptomaticor12</a:t>
            </a:r>
            <a:r>
              <a:rPr lang="en-IN" dirty="0"/>
              <a:t> mg/</a:t>
            </a:r>
            <a:r>
              <a:rPr lang="en-IN" dirty="0" err="1"/>
              <a:t>dL</a:t>
            </a:r>
            <a:r>
              <a:rPr lang="en-IN" dirty="0"/>
              <a:t> </a:t>
            </a:r>
            <a:r>
              <a:rPr lang="en-IN" dirty="0" smtClean="0"/>
              <a:t>-no </a:t>
            </a:r>
            <a:r>
              <a:rPr lang="en-IN" dirty="0"/>
              <a:t>immediate treatment</a:t>
            </a:r>
            <a:r>
              <a:rPr lang="en-IN" dirty="0" smtClean="0"/>
              <a:t>.</a:t>
            </a:r>
          </a:p>
          <a:p>
            <a:pPr fontAlgn="base"/>
            <a:r>
              <a:rPr lang="en-IN" dirty="0" smtClean="0"/>
              <a:t> </a:t>
            </a:r>
            <a:r>
              <a:rPr lang="en-IN" b="1" dirty="0" smtClean="0"/>
              <a:t>Moderate </a:t>
            </a:r>
            <a:r>
              <a:rPr lang="en-IN" b="1" dirty="0"/>
              <a:t>hypercalcemia</a:t>
            </a:r>
            <a:r>
              <a:rPr lang="en-IN" dirty="0"/>
              <a:t> — Asymptomatic or </a:t>
            </a:r>
            <a:r>
              <a:rPr lang="en-IN" dirty="0" smtClean="0"/>
              <a:t>12-14</a:t>
            </a:r>
            <a:r>
              <a:rPr lang="en-IN" dirty="0"/>
              <a:t> mg/</a:t>
            </a:r>
            <a:r>
              <a:rPr lang="en-IN" dirty="0" err="1"/>
              <a:t>dL</a:t>
            </a:r>
            <a:r>
              <a:rPr lang="en-IN" dirty="0"/>
              <a:t> </a:t>
            </a:r>
            <a:r>
              <a:rPr lang="en-IN" dirty="0" err="1" smtClean="0"/>
              <a:t>precautions+bisphosphonates</a:t>
            </a:r>
            <a:endParaRPr lang="en-IN" dirty="0" smtClean="0"/>
          </a:p>
          <a:p>
            <a:pPr fontAlgn="base"/>
            <a:r>
              <a:rPr lang="en-IN" dirty="0" smtClean="0"/>
              <a:t> </a:t>
            </a:r>
            <a:r>
              <a:rPr lang="en-IN" b="1" dirty="0" smtClean="0"/>
              <a:t>Severe </a:t>
            </a:r>
            <a:r>
              <a:rPr lang="en-IN" b="1" dirty="0"/>
              <a:t>hypercalcemia</a:t>
            </a:r>
            <a:r>
              <a:rPr lang="en-IN" dirty="0"/>
              <a:t> — </a:t>
            </a:r>
            <a:r>
              <a:rPr lang="en-IN" dirty="0" smtClean="0"/>
              <a:t>&gt;14</a:t>
            </a:r>
            <a:r>
              <a:rPr lang="en-IN" dirty="0"/>
              <a:t> mg/</a:t>
            </a:r>
            <a:r>
              <a:rPr lang="en-IN" dirty="0" err="1"/>
              <a:t>dL</a:t>
            </a:r>
            <a:r>
              <a:rPr lang="en-IN" dirty="0"/>
              <a:t> (3.5 </a:t>
            </a:r>
            <a:r>
              <a:rPr lang="en-IN" dirty="0" err="1"/>
              <a:t>mmol</a:t>
            </a:r>
            <a:r>
              <a:rPr lang="en-IN" dirty="0"/>
              <a:t>/L) </a:t>
            </a:r>
            <a:r>
              <a:rPr lang="en-IN" b="1" dirty="0" smtClean="0"/>
              <a:t>Immediate </a:t>
            </a:r>
            <a:r>
              <a:rPr lang="en-IN" b="1" dirty="0"/>
              <a:t>therapy</a:t>
            </a:r>
            <a:r>
              <a:rPr lang="en-IN" dirty="0"/>
              <a:t> </a:t>
            </a:r>
            <a:r>
              <a:rPr lang="en-IN" dirty="0" smtClean="0"/>
              <a:t>—3 Pronged approach</a:t>
            </a:r>
            <a:r>
              <a:rPr lang="en-IN" dirty="0"/>
              <a:t> </a:t>
            </a:r>
            <a:r>
              <a:rPr lang="en-IN" dirty="0" smtClean="0"/>
              <a:t>●</a:t>
            </a:r>
            <a:r>
              <a:rPr lang="en-IN" dirty="0"/>
              <a:t>Volume expansion with isotonic saline </a:t>
            </a:r>
            <a:r>
              <a:rPr lang="en-IN" dirty="0" smtClean="0"/>
              <a:t>No diuretics unless compelling indications●</a:t>
            </a:r>
          </a:p>
          <a:p>
            <a:pPr fontAlgn="base"/>
            <a:r>
              <a:rPr lang="en-IN" dirty="0"/>
              <a:t> </a:t>
            </a:r>
            <a:r>
              <a:rPr lang="en-IN" u="sng" dirty="0">
                <a:hlinkClick r:id="rId2"/>
              </a:rPr>
              <a:t>calcitonin</a:t>
            </a:r>
            <a:r>
              <a:rPr lang="en-IN" dirty="0"/>
              <a:t> (4 </a:t>
            </a:r>
            <a:r>
              <a:rPr lang="en-IN" dirty="0" smtClean="0"/>
              <a:t>IU/kg</a:t>
            </a:r>
            <a:r>
              <a:rPr lang="en-IN" dirty="0"/>
              <a:t>) and repeat measurement of serum calcium in several hours</a:t>
            </a:r>
            <a:r>
              <a:rPr lang="en-IN" dirty="0" smtClean="0"/>
              <a:t>.). +bisphosphonate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9137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HYPOCALCEMIA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The </a:t>
            </a:r>
            <a:r>
              <a:rPr lang="en-IN" dirty="0"/>
              <a:t>HHF can be precipitated by coexisting hypomagnesemia and underlying organic heart disease. Plasma total calcium level at the onset of HHF is extremely low, with range of 4-6 mg/</a:t>
            </a:r>
            <a:r>
              <a:rPr lang="en-IN" dirty="0" err="1"/>
              <a:t>dL</a:t>
            </a:r>
            <a:r>
              <a:rPr lang="en-IN" dirty="0"/>
              <a:t> after correction for plasma albumin</a:t>
            </a:r>
            <a:r>
              <a:rPr lang="en-IN" dirty="0" smtClean="0"/>
              <a:t>.</a:t>
            </a:r>
          </a:p>
          <a:p>
            <a:r>
              <a:rPr lang="en-IN" dirty="0" smtClean="0"/>
              <a:t>Suspect when </a:t>
            </a:r>
            <a:r>
              <a:rPr lang="en-IN" dirty="0" err="1" smtClean="0"/>
              <a:t>when</a:t>
            </a:r>
            <a:r>
              <a:rPr lang="en-IN" dirty="0" smtClean="0"/>
              <a:t> deterioration CCF with furosemide</a:t>
            </a:r>
          </a:p>
          <a:p>
            <a:r>
              <a:rPr lang="en-IN" dirty="0" smtClean="0"/>
              <a:t>Confusing when multiple causes of heat failure present</a:t>
            </a:r>
          </a:p>
          <a:p>
            <a:r>
              <a:rPr lang="en-IN" dirty="0" smtClean="0"/>
              <a:t>   </a:t>
            </a:r>
            <a:r>
              <a:rPr lang="en-IN" dirty="0"/>
              <a:t>some patients manifest with HHF </a:t>
            </a:r>
            <a:r>
              <a:rPr lang="en-IN" dirty="0" smtClean="0"/>
              <a:t>alone although many with neurological symptoms. </a:t>
            </a:r>
          </a:p>
          <a:p>
            <a:r>
              <a:rPr lang="en-IN" dirty="0" smtClean="0"/>
              <a:t>After </a:t>
            </a:r>
            <a:r>
              <a:rPr lang="en-IN" dirty="0"/>
              <a:t>aggressive calcium supplementation, the HHF can be recovered completely within 3-4 </a:t>
            </a:r>
            <a:r>
              <a:rPr lang="en-IN" dirty="0" smtClean="0"/>
              <a:t>weeks																</a:t>
            </a:r>
            <a:r>
              <a:rPr lang="es-ES" dirty="0"/>
              <a:t>Acta </a:t>
            </a:r>
            <a:r>
              <a:rPr lang="es-ES" dirty="0" err="1"/>
              <a:t>Cardiol</a:t>
            </a:r>
            <a:r>
              <a:rPr lang="es-ES" dirty="0"/>
              <a:t> Sin 2009;25:4751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00550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8" y="2117725"/>
            <a:ext cx="8678862" cy="4618038"/>
          </a:xfrm>
        </p:spPr>
      </p:pic>
    </p:spTree>
    <p:extLst>
      <p:ext uri="{BB962C8B-B14F-4D97-AF65-F5344CB8AC3E}">
        <p14:creationId xmlns:p14="http://schemas.microsoft.com/office/powerpoint/2010/main" val="24624924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Hyponatremia and cardiovascular manifestation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Severe Hyponatremia Leading to Complete Atrioventricular </a:t>
            </a:r>
            <a:r>
              <a:rPr lang="en-IN" dirty="0" smtClean="0"/>
              <a:t>Block		</a:t>
            </a:r>
          </a:p>
          <a:p>
            <a:pPr marL="0" indent="0">
              <a:buNone/>
            </a:pPr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	</a:t>
            </a:r>
            <a:r>
              <a:rPr lang="en-IN" sz="1000" u="sng" dirty="0" smtClean="0">
                <a:hlinkClick r:id="rId2" tooltip="Go to The American Journal of Medicine on ScienceDirect"/>
              </a:rPr>
              <a:t>The</a:t>
            </a:r>
            <a:r>
              <a:rPr lang="en-IN" u="sng" dirty="0" smtClean="0">
                <a:hlinkClick r:id="rId2" tooltip="Go to The American Journal of Medicine on ScienceDirect"/>
              </a:rPr>
              <a:t> </a:t>
            </a:r>
            <a:r>
              <a:rPr lang="en-IN" sz="1000" u="sng" dirty="0" smtClean="0">
                <a:hlinkClick r:id="rId2" tooltip="Go to The American Journal of Medicine on ScienceDirect"/>
              </a:rPr>
              <a:t>American </a:t>
            </a:r>
            <a:r>
              <a:rPr lang="en-IN" sz="1000" u="sng" dirty="0">
                <a:hlinkClick r:id="rId2" tooltip="Go to The American Journal of Medicine on ScienceDirect"/>
              </a:rPr>
              <a:t>Journal of </a:t>
            </a:r>
            <a:r>
              <a:rPr lang="en-IN" sz="1000" u="sng" dirty="0" err="1" smtClean="0">
                <a:hlinkClick r:id="rId2" tooltip="Go to The American Journal of Medicine on ScienceDirect"/>
              </a:rPr>
              <a:t>Medicine</a:t>
            </a:r>
            <a:r>
              <a:rPr lang="en-IN" sz="1000" dirty="0" err="1"/>
              <a:t>.</a:t>
            </a:r>
            <a:r>
              <a:rPr lang="en-IN" sz="1000" dirty="0" err="1" smtClean="0">
                <a:hlinkClick r:id="rId3" tooltip="Go to table of contents for this volume/issue"/>
              </a:rPr>
              <a:t>Volume</a:t>
            </a:r>
            <a:r>
              <a:rPr lang="en-IN" sz="1000" dirty="0" smtClean="0">
                <a:hlinkClick r:id="rId3" tooltip="Go to table of contents for this volume/issue"/>
              </a:rPr>
              <a:t> </a:t>
            </a:r>
            <a:r>
              <a:rPr lang="en-IN" sz="1000" dirty="0">
                <a:hlinkClick r:id="rId3" tooltip="Go to table of contents for this volume/issue"/>
              </a:rPr>
              <a:t>129, Issue 10</a:t>
            </a:r>
            <a:r>
              <a:rPr lang="en-IN" sz="1000" dirty="0"/>
              <a:t>, October 2016, Pages </a:t>
            </a:r>
            <a:r>
              <a:rPr lang="en-IN" sz="1000" dirty="0" smtClean="0"/>
              <a:t>e243-e24																				</a:t>
            </a:r>
            <a:r>
              <a:rPr lang="en-IN" dirty="0" smtClean="0"/>
              <a:t>		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7542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i="1" dirty="0" smtClean="0"/>
              <a:t>MANAGEMENT OF BRADY ARRHYTHMIAS</a:t>
            </a:r>
            <a:endParaRPr lang="en-IN" sz="2800" b="1" i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235" y="1805651"/>
            <a:ext cx="8796760" cy="4502552"/>
          </a:xfrm>
        </p:spPr>
      </p:pic>
    </p:spTree>
    <p:extLst>
      <p:ext uri="{BB962C8B-B14F-4D97-AF65-F5344CB8AC3E}">
        <p14:creationId xmlns:p14="http://schemas.microsoft.com/office/powerpoint/2010/main" val="2878109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 smtClean="0"/>
              <a:t>MANAGEMENT OF BRADY ARRHYTHMIAS</a:t>
            </a:r>
            <a:endParaRPr lang="en-IN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Acute Management: Symptomatic Bradycardia with Haemodynamic Instability • Treat the underlying systemic causes of bradycardia • </a:t>
            </a:r>
            <a:endParaRPr lang="en-IN" dirty="0" smtClean="0"/>
          </a:p>
          <a:p>
            <a:r>
              <a:rPr lang="en-IN" dirty="0" smtClean="0"/>
              <a:t>Drugs</a:t>
            </a:r>
            <a:r>
              <a:rPr lang="en-IN" dirty="0"/>
              <a:t>: • IV Atropine • IV </a:t>
            </a:r>
            <a:r>
              <a:rPr lang="en-IN" dirty="0" err="1"/>
              <a:t>Isoprenaline</a:t>
            </a:r>
            <a:r>
              <a:rPr lang="en-IN" dirty="0"/>
              <a:t> infusion • IV Adrenaline infusion • Transcutaneous pacing if available. • </a:t>
            </a:r>
            <a:endParaRPr lang="en-IN" dirty="0" smtClean="0"/>
          </a:p>
          <a:p>
            <a:r>
              <a:rPr lang="en-IN" dirty="0" smtClean="0"/>
              <a:t>Patients </a:t>
            </a:r>
            <a:r>
              <a:rPr lang="en-IN" dirty="0"/>
              <a:t>who are not responding to initial acute management should be referred to cardiologist for further management. • </a:t>
            </a:r>
            <a:endParaRPr lang="en-IN" dirty="0" smtClean="0"/>
          </a:p>
          <a:p>
            <a:r>
              <a:rPr lang="en-IN" dirty="0" smtClean="0"/>
              <a:t>Emergency </a:t>
            </a:r>
            <a:r>
              <a:rPr lang="en-IN" dirty="0" err="1"/>
              <a:t>transvenous</a:t>
            </a:r>
            <a:r>
              <a:rPr lang="en-IN" dirty="0"/>
              <a:t> pacing or permanent pacing may be required.</a:t>
            </a:r>
          </a:p>
        </p:txBody>
      </p:sp>
    </p:spTree>
    <p:extLst>
      <p:ext uri="{BB962C8B-B14F-4D97-AF65-F5344CB8AC3E}">
        <p14:creationId xmlns:p14="http://schemas.microsoft.com/office/powerpoint/2010/main" val="14981185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16861"/>
          </a:xfrm>
        </p:spPr>
        <p:txBody>
          <a:bodyPr>
            <a:normAutofit/>
          </a:bodyPr>
          <a:lstStyle/>
          <a:p>
            <a:r>
              <a:rPr lang="en-IN" sz="2400" b="1" dirty="0" smtClean="0"/>
              <a:t>MANAGEMENT OF BRADY ARRHYTHMIA</a:t>
            </a:r>
            <a:endParaRPr lang="en-IN" sz="2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19440" y="-285545"/>
            <a:ext cx="5535389" cy="8588423"/>
          </a:xfrm>
        </p:spPr>
      </p:pic>
    </p:spTree>
    <p:extLst>
      <p:ext uri="{BB962C8B-B14F-4D97-AF65-F5344CB8AC3E}">
        <p14:creationId xmlns:p14="http://schemas.microsoft.com/office/powerpoint/2010/main" val="20693711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84204"/>
          </a:xfrm>
        </p:spPr>
        <p:txBody>
          <a:bodyPr>
            <a:normAutofit/>
          </a:bodyPr>
          <a:lstStyle/>
          <a:p>
            <a:r>
              <a:rPr lang="en-IN" sz="2400" b="1" i="1" u="sng" dirty="0"/>
              <a:t>MANAGEMENT OF BRADY ARRHYTHMIA</a:t>
            </a:r>
            <a:endParaRPr lang="en-IN" sz="2400" i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99137" y="-227831"/>
            <a:ext cx="5333244" cy="8205539"/>
          </a:xfrm>
        </p:spPr>
      </p:pic>
    </p:spTree>
    <p:extLst>
      <p:ext uri="{BB962C8B-B14F-4D97-AF65-F5344CB8AC3E}">
        <p14:creationId xmlns:p14="http://schemas.microsoft.com/office/powerpoint/2010/main" val="11994786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812" y="207732"/>
            <a:ext cx="8911687" cy="665847"/>
          </a:xfrm>
        </p:spPr>
        <p:txBody>
          <a:bodyPr>
            <a:normAutofit/>
          </a:bodyPr>
          <a:lstStyle/>
          <a:p>
            <a:r>
              <a:rPr lang="en-IN" sz="2400" b="1" i="1" u="sng" dirty="0"/>
              <a:t>MANAGEMENT OF BRADY ARRHYTHMIA</a:t>
            </a:r>
            <a:endParaRPr lang="en-IN" sz="2400" i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15511" y="-655310"/>
            <a:ext cx="5602665" cy="8791077"/>
          </a:xfrm>
        </p:spPr>
      </p:pic>
    </p:spTree>
    <p:extLst>
      <p:ext uri="{BB962C8B-B14F-4D97-AF65-F5344CB8AC3E}">
        <p14:creationId xmlns:p14="http://schemas.microsoft.com/office/powerpoint/2010/main" val="21052000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0604" y="77103"/>
            <a:ext cx="8911687" cy="633190"/>
          </a:xfrm>
        </p:spPr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01208" y="-689399"/>
            <a:ext cx="5831265" cy="8630651"/>
          </a:xfrm>
        </p:spPr>
      </p:pic>
    </p:spTree>
    <p:extLst>
      <p:ext uri="{BB962C8B-B14F-4D97-AF65-F5344CB8AC3E}">
        <p14:creationId xmlns:p14="http://schemas.microsoft.com/office/powerpoint/2010/main" val="32222123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7610" y="195943"/>
            <a:ext cx="8911687" cy="481693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pic>
        <p:nvPicPr>
          <p:cNvPr id="1026" name="Picture 2" descr="http://eccguidelines.heart.org/wp-content/uploads/2015/10/PALS-Cardiac-Arrest-Algorithm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68" y="195943"/>
            <a:ext cx="11149930" cy="658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2860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76600" y="2133600"/>
            <a:ext cx="8915400" cy="3778250"/>
          </a:xfrm>
        </p:spPr>
        <p:txBody>
          <a:bodyPr>
            <a:normAutofit/>
          </a:bodyPr>
          <a:lstStyle/>
          <a:p>
            <a:r>
              <a:rPr lang="en-IN" sz="4800" i="1" u="sng" dirty="0" smtClean="0"/>
              <a:t>THANK YOU FOR VALUABLE ATTENTION AND HEARING</a:t>
            </a:r>
            <a:endParaRPr lang="en-IN" sz="4800" i="1" u="sng" dirty="0"/>
          </a:p>
        </p:txBody>
      </p:sp>
    </p:spTree>
    <p:extLst>
      <p:ext uri="{BB962C8B-B14F-4D97-AF65-F5344CB8AC3E}">
        <p14:creationId xmlns:p14="http://schemas.microsoft.com/office/powerpoint/2010/main" val="313081237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1386</TotalTime>
  <Words>656</Words>
  <Application>Microsoft Office PowerPoint</Application>
  <PresentationFormat>Widescreen</PresentationFormat>
  <Paragraphs>118</Paragraphs>
  <Slides>51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Arial</vt:lpstr>
      <vt:lpstr>Calibri</vt:lpstr>
      <vt:lpstr>Century Gothic</vt:lpstr>
      <vt:lpstr>Wingdings</vt:lpstr>
      <vt:lpstr>Wingdings 3</vt:lpstr>
      <vt:lpstr>Wisp</vt:lpstr>
      <vt:lpstr>DYSELECTROLYTEMIA-CARDIOVASCULAR EFFECTS </vt:lpstr>
      <vt:lpstr>PREVALENCE OF ELECTROLYTE ABNORMALITIES IN PICU</vt:lpstr>
      <vt:lpstr>ROLE OF ELECTROLYTES IN  RMP AND ACTION POTENTIAL</vt:lpstr>
      <vt:lpstr>HYPOKALEMIA</vt:lpstr>
      <vt:lpstr>HYPOKALEMIA</vt:lpstr>
      <vt:lpstr>HYPOKALEMIA</vt:lpstr>
      <vt:lpstr>HYPOKALEMIA</vt:lpstr>
      <vt:lpstr>PowerPoint Presentation</vt:lpstr>
      <vt:lpstr>QT</vt:lpstr>
      <vt:lpstr>QT</vt:lpstr>
      <vt:lpstr>PowerPoint Presentation</vt:lpstr>
      <vt:lpstr>HYPOKALEMIA</vt:lpstr>
      <vt:lpstr>QT</vt:lpstr>
      <vt:lpstr>PowerPoint Presentation</vt:lpstr>
      <vt:lpstr>HYPOKALEMIA</vt:lpstr>
      <vt:lpstr>PowerPoint Presentation</vt:lpstr>
      <vt:lpstr>HYPERKALEMIA</vt:lpstr>
      <vt:lpstr>HYPERKALEMIA</vt:lpstr>
      <vt:lpstr>PowerPoint Presentation</vt:lpstr>
      <vt:lpstr>HYPERKALEMIA</vt:lpstr>
      <vt:lpstr>HYPERKALEMIA</vt:lpstr>
      <vt:lpstr>HYPERKALEMIA</vt:lpstr>
      <vt:lpstr>HYPERKALEMIA</vt:lpstr>
      <vt:lpstr>Post atropine</vt:lpstr>
      <vt:lpstr>PowerPoint Presentation</vt:lpstr>
      <vt:lpstr>PowerPoint Presentation</vt:lpstr>
      <vt:lpstr>HYPERKALEMIA</vt:lpstr>
      <vt:lpstr>HYPERKALEMIA</vt:lpstr>
      <vt:lpstr>HYPOMAGNESEMIA </vt:lpstr>
      <vt:lpstr>PowerPoint Presentation</vt:lpstr>
      <vt:lpstr>HYPOMAGNESEMIA</vt:lpstr>
      <vt:lpstr>PowerPoint Presentation</vt:lpstr>
      <vt:lpstr>HYPOMAGNESEMIA</vt:lpstr>
      <vt:lpstr>PowerPoint Presentation</vt:lpstr>
      <vt:lpstr>HYPERMAGNESEMIA</vt:lpstr>
      <vt:lpstr>HYPERMAGNESEMIA</vt:lpstr>
      <vt:lpstr>HYPERCALCEMIA</vt:lpstr>
      <vt:lpstr>HYPERCALCEMIA  PSEUDOINFARCTION PATTERN</vt:lpstr>
      <vt:lpstr>PowerPoint Presentation</vt:lpstr>
      <vt:lpstr>PowerPoint Presentation</vt:lpstr>
      <vt:lpstr>HYPOCALCEMIA </vt:lpstr>
      <vt:lpstr>PowerPoint Presentation</vt:lpstr>
      <vt:lpstr>Hyponatremia and cardiovascular manifestation</vt:lpstr>
      <vt:lpstr>MANAGEMENT OF BRADY ARRHYTHMIAS</vt:lpstr>
      <vt:lpstr>MANAGEMENT OF BRADY ARRHYTHMIAS</vt:lpstr>
      <vt:lpstr>MANAGEMENT OF BRADY ARRHYTHMIA</vt:lpstr>
      <vt:lpstr>MANAGEMENT OF BRADY ARRHYTHMIA</vt:lpstr>
      <vt:lpstr>MANAGEMENT OF BRADY ARRHYTHMIA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DYSELECTROLYTEMIA-CARDIOVASCULAR EFFECTS </dc:title>
  <dc:creator>shashikumar45@outlook.com</dc:creator>
  <cp:lastModifiedBy>shashikumar45@outlook.com</cp:lastModifiedBy>
  <cp:revision>66</cp:revision>
  <dcterms:created xsi:type="dcterms:W3CDTF">2017-08-09T12:21:28Z</dcterms:created>
  <dcterms:modified xsi:type="dcterms:W3CDTF">2017-08-13T04:11:34Z</dcterms:modified>
</cp:coreProperties>
</file>